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26.jpg" ContentType="image/pn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Lst>
  <p:notesMasterIdLst>
    <p:notesMasterId r:id="rId123"/>
  </p:notesMasterIdLst>
  <p:handoutMasterIdLst>
    <p:handoutMasterId r:id="rId124"/>
  </p:handoutMasterIdLst>
  <p:sldIdLst>
    <p:sldId id="264" r:id="rId2"/>
    <p:sldId id="265" r:id="rId3"/>
    <p:sldId id="277" r:id="rId4"/>
    <p:sldId id="294" r:id="rId5"/>
    <p:sldId id="359" r:id="rId6"/>
    <p:sldId id="360" r:id="rId7"/>
    <p:sldId id="449" r:id="rId8"/>
    <p:sldId id="447" r:id="rId9"/>
    <p:sldId id="448" r:id="rId10"/>
    <p:sldId id="409" r:id="rId11"/>
    <p:sldId id="419" r:id="rId12"/>
    <p:sldId id="420" r:id="rId13"/>
    <p:sldId id="467" r:id="rId14"/>
    <p:sldId id="423" r:id="rId15"/>
    <p:sldId id="322" r:id="rId16"/>
    <p:sldId id="395" r:id="rId17"/>
    <p:sldId id="438" r:id="rId18"/>
    <p:sldId id="399" r:id="rId19"/>
    <p:sldId id="425" r:id="rId20"/>
    <p:sldId id="426" r:id="rId21"/>
    <p:sldId id="427" r:id="rId22"/>
    <p:sldId id="428" r:id="rId23"/>
    <p:sldId id="437" r:id="rId24"/>
    <p:sldId id="473" r:id="rId25"/>
    <p:sldId id="474" r:id="rId26"/>
    <p:sldId id="436" r:id="rId27"/>
    <p:sldId id="441" r:id="rId28"/>
    <p:sldId id="443" r:id="rId29"/>
    <p:sldId id="442" r:id="rId30"/>
    <p:sldId id="475" r:id="rId31"/>
    <p:sldId id="444" r:id="rId32"/>
    <p:sldId id="432" r:id="rId33"/>
    <p:sldId id="433" r:id="rId34"/>
    <p:sldId id="434" r:id="rId35"/>
    <p:sldId id="435" r:id="rId36"/>
    <p:sldId id="446" r:id="rId37"/>
    <p:sldId id="476" r:id="rId38"/>
    <p:sldId id="445" r:id="rId39"/>
    <p:sldId id="477" r:id="rId40"/>
    <p:sldId id="424" r:id="rId41"/>
    <p:sldId id="396" r:id="rId42"/>
    <p:sldId id="397" r:id="rId43"/>
    <p:sldId id="334" r:id="rId44"/>
    <p:sldId id="362" r:id="rId45"/>
    <p:sldId id="338" r:id="rId46"/>
    <p:sldId id="339" r:id="rId47"/>
    <p:sldId id="337" r:id="rId48"/>
    <p:sldId id="405" r:id="rId49"/>
    <p:sldId id="407" r:id="rId50"/>
    <p:sldId id="406" r:id="rId51"/>
    <p:sldId id="453" r:id="rId52"/>
    <p:sldId id="469" r:id="rId53"/>
    <p:sldId id="439" r:id="rId54"/>
    <p:sldId id="440" r:id="rId55"/>
    <p:sldId id="429" r:id="rId56"/>
    <p:sldId id="450" r:id="rId57"/>
    <p:sldId id="451" r:id="rId58"/>
    <p:sldId id="452" r:id="rId59"/>
    <p:sldId id="472" r:id="rId60"/>
    <p:sldId id="478" r:id="rId61"/>
    <p:sldId id="471" r:id="rId62"/>
    <p:sldId id="480" r:id="rId63"/>
    <p:sldId id="466" r:id="rId64"/>
    <p:sldId id="481" r:id="rId65"/>
    <p:sldId id="483" r:id="rId66"/>
    <p:sldId id="463" r:id="rId67"/>
    <p:sldId id="464" r:id="rId68"/>
    <p:sldId id="465" r:id="rId69"/>
    <p:sldId id="486" r:id="rId70"/>
    <p:sldId id="430" r:id="rId71"/>
    <p:sldId id="340" r:id="rId72"/>
    <p:sldId id="412" r:id="rId73"/>
    <p:sldId id="411" r:id="rId74"/>
    <p:sldId id="341" r:id="rId75"/>
    <p:sldId id="408" r:id="rId76"/>
    <p:sldId id="345" r:id="rId77"/>
    <p:sldId id="410" r:id="rId78"/>
    <p:sldId id="413" r:id="rId79"/>
    <p:sldId id="431" r:id="rId80"/>
    <p:sldId id="346" r:id="rId81"/>
    <p:sldId id="415" r:id="rId82"/>
    <p:sldId id="414" r:id="rId83"/>
    <p:sldId id="350" r:id="rId84"/>
    <p:sldId id="347" r:id="rId85"/>
    <p:sldId id="290" r:id="rId86"/>
    <p:sldId id="488" r:id="rId87"/>
    <p:sldId id="454" r:id="rId88"/>
    <p:sldId id="455" r:id="rId89"/>
    <p:sldId id="485" r:id="rId90"/>
    <p:sldId id="456" r:id="rId91"/>
    <p:sldId id="491" r:id="rId92"/>
    <p:sldId id="490" r:id="rId93"/>
    <p:sldId id="489" r:id="rId94"/>
    <p:sldId id="457" r:id="rId95"/>
    <p:sldId id="391" r:id="rId96"/>
    <p:sldId id="458" r:id="rId97"/>
    <p:sldId id="492" r:id="rId98"/>
    <p:sldId id="392" r:id="rId99"/>
    <p:sldId id="459" r:id="rId100"/>
    <p:sldId id="393" r:id="rId101"/>
    <p:sldId id="460" r:id="rId102"/>
    <p:sldId id="493" r:id="rId103"/>
    <p:sldId id="494" r:id="rId104"/>
    <p:sldId id="495" r:id="rId105"/>
    <p:sldId id="394" r:id="rId106"/>
    <p:sldId id="461" r:id="rId107"/>
    <p:sldId id="291" r:id="rId108"/>
    <p:sldId id="299" r:id="rId109"/>
    <p:sldId id="301" r:id="rId110"/>
    <p:sldId id="363" r:id="rId111"/>
    <p:sldId id="302" r:id="rId112"/>
    <p:sldId id="418" r:id="rId113"/>
    <p:sldId id="293" r:id="rId114"/>
    <p:sldId id="284" r:id="rId115"/>
    <p:sldId id="324" r:id="rId116"/>
    <p:sldId id="326" r:id="rId117"/>
    <p:sldId id="470" r:id="rId118"/>
    <p:sldId id="487" r:id="rId119"/>
    <p:sldId id="383" r:id="rId120"/>
    <p:sldId id="267" r:id="rId121"/>
    <p:sldId id="268" r:id="rId1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6118A29-F8A4-40DE-9CF7-EC5B1BEE62BF}">
          <p14:sldIdLst>
            <p14:sldId id="264"/>
            <p14:sldId id="265"/>
            <p14:sldId id="277"/>
          </p14:sldIdLst>
        </p14:section>
        <p14:section name="Application Overview" id="{242CA649-EEB8-4141-8E6F-8C3C6EF24497}">
          <p14:sldIdLst>
            <p14:sldId id="294"/>
            <p14:sldId id="359"/>
            <p14:sldId id="360"/>
            <p14:sldId id="449"/>
            <p14:sldId id="447"/>
            <p14:sldId id="448"/>
            <p14:sldId id="409"/>
            <p14:sldId id="419"/>
            <p14:sldId id="420"/>
            <p14:sldId id="467"/>
            <p14:sldId id="423"/>
            <p14:sldId id="322"/>
            <p14:sldId id="395"/>
            <p14:sldId id="438"/>
            <p14:sldId id="399"/>
            <p14:sldId id="425"/>
            <p14:sldId id="426"/>
            <p14:sldId id="427"/>
            <p14:sldId id="428"/>
            <p14:sldId id="437"/>
            <p14:sldId id="473"/>
            <p14:sldId id="474"/>
            <p14:sldId id="436"/>
            <p14:sldId id="441"/>
            <p14:sldId id="443"/>
            <p14:sldId id="442"/>
            <p14:sldId id="475"/>
            <p14:sldId id="444"/>
            <p14:sldId id="432"/>
            <p14:sldId id="433"/>
            <p14:sldId id="434"/>
            <p14:sldId id="435"/>
            <p14:sldId id="446"/>
            <p14:sldId id="476"/>
            <p14:sldId id="445"/>
            <p14:sldId id="477"/>
            <p14:sldId id="424"/>
            <p14:sldId id="396"/>
            <p14:sldId id="397"/>
            <p14:sldId id="334"/>
            <p14:sldId id="362"/>
            <p14:sldId id="338"/>
            <p14:sldId id="339"/>
            <p14:sldId id="337"/>
            <p14:sldId id="405"/>
            <p14:sldId id="407"/>
            <p14:sldId id="406"/>
            <p14:sldId id="453"/>
            <p14:sldId id="469"/>
            <p14:sldId id="439"/>
            <p14:sldId id="440"/>
            <p14:sldId id="429"/>
            <p14:sldId id="450"/>
            <p14:sldId id="451"/>
            <p14:sldId id="452"/>
            <p14:sldId id="472"/>
            <p14:sldId id="478"/>
            <p14:sldId id="471"/>
            <p14:sldId id="480"/>
            <p14:sldId id="466"/>
            <p14:sldId id="481"/>
            <p14:sldId id="483"/>
            <p14:sldId id="463"/>
            <p14:sldId id="464"/>
            <p14:sldId id="465"/>
            <p14:sldId id="486"/>
            <p14:sldId id="430"/>
            <p14:sldId id="340"/>
            <p14:sldId id="412"/>
            <p14:sldId id="411"/>
            <p14:sldId id="341"/>
            <p14:sldId id="408"/>
            <p14:sldId id="345"/>
            <p14:sldId id="410"/>
            <p14:sldId id="413"/>
            <p14:sldId id="431"/>
            <p14:sldId id="346"/>
            <p14:sldId id="415"/>
            <p14:sldId id="414"/>
            <p14:sldId id="350"/>
            <p14:sldId id="347"/>
          </p14:sldIdLst>
        </p14:section>
        <p14:section name="Break" id="{2ED07DEA-7663-3B4E-8914-232A93F63671}">
          <p14:sldIdLst>
            <p14:sldId id="290"/>
          </p14:sldIdLst>
        </p14:section>
        <p14:section name="Hands On" id="{BF3BFA7D-A352-4EBB-8797-8E0C6ED40155}">
          <p14:sldIdLst>
            <p14:sldId id="488"/>
            <p14:sldId id="454"/>
            <p14:sldId id="455"/>
            <p14:sldId id="485"/>
            <p14:sldId id="456"/>
            <p14:sldId id="491"/>
            <p14:sldId id="490"/>
            <p14:sldId id="489"/>
            <p14:sldId id="457"/>
            <p14:sldId id="391"/>
            <p14:sldId id="458"/>
            <p14:sldId id="492"/>
            <p14:sldId id="392"/>
            <p14:sldId id="459"/>
            <p14:sldId id="393"/>
            <p14:sldId id="460"/>
            <p14:sldId id="493"/>
            <p14:sldId id="494"/>
            <p14:sldId id="495"/>
            <p14:sldId id="394"/>
            <p14:sldId id="461"/>
          </p14:sldIdLst>
        </p14:section>
        <p14:section name="Training" id="{B6E5A832-13F3-4DD7-A623-DFD753947A55}">
          <p14:sldIdLst>
            <p14:sldId id="291"/>
            <p14:sldId id="299"/>
            <p14:sldId id="301"/>
            <p14:sldId id="363"/>
            <p14:sldId id="302"/>
            <p14:sldId id="418"/>
          </p14:sldIdLst>
        </p14:section>
        <p14:section name="Toolsets" id="{E863EC21-1E2C-4A68-A6DA-7C33A22209AB}">
          <p14:sldIdLst>
            <p14:sldId id="293"/>
            <p14:sldId id="284"/>
            <p14:sldId id="324"/>
            <p14:sldId id="326"/>
            <p14:sldId id="470"/>
          </p14:sldIdLst>
        </p14:section>
        <p14:section name="Outro" id="{8ECCA90E-EB7B-4309-87B5-6861C995CD8F}">
          <p14:sldIdLst>
            <p14:sldId id="487"/>
            <p14:sldId id="383"/>
            <p14:sldId id="267"/>
            <p14:sldId id="268"/>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n Gishri" initials="RG" lastIdx="1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C9FD8"/>
    <a:srgbClr val="F29C12"/>
    <a:srgbClr val="020508"/>
    <a:srgbClr val="ED8411"/>
    <a:srgbClr val="67BD46"/>
    <a:srgbClr val="83BA41"/>
    <a:srgbClr val="4F596A"/>
    <a:srgbClr val="0071A0"/>
    <a:srgbClr val="385D8A"/>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33" autoAdjust="0"/>
    <p:restoredTop sz="84169" autoAdjust="0"/>
  </p:normalViewPr>
  <p:slideViewPr>
    <p:cSldViewPr>
      <p:cViewPr varScale="1">
        <p:scale>
          <a:sx n="92" d="100"/>
          <a:sy n="92" d="100"/>
        </p:scale>
        <p:origin x="1984" y="168"/>
      </p:cViewPr>
      <p:guideLst>
        <p:guide orient="horz" pos="2160"/>
        <p:guide pos="2880"/>
      </p:guideLst>
    </p:cSldViewPr>
  </p:slideViewPr>
  <p:outlineViewPr>
    <p:cViewPr>
      <p:scale>
        <a:sx n="33" d="100"/>
        <a:sy n="33" d="100"/>
      </p:scale>
      <p:origin x="0" y="-22794"/>
    </p:cViewPr>
  </p:outlineViewPr>
  <p:notesTextViewPr>
    <p:cViewPr>
      <p:scale>
        <a:sx n="100" d="100"/>
        <a:sy n="100" d="100"/>
      </p:scale>
      <p:origin x="0" y="0"/>
    </p:cViewPr>
  </p:notesTextViewPr>
  <p:sorterViewPr>
    <p:cViewPr>
      <p:scale>
        <a:sx n="90" d="100"/>
        <a:sy n="90" d="100"/>
      </p:scale>
      <p:origin x="0" y="0"/>
    </p:cViewPr>
  </p:sorterViewPr>
  <p:notesViewPr>
    <p:cSldViewPr>
      <p:cViewPr>
        <p:scale>
          <a:sx n="140" d="100"/>
          <a:sy n="140" d="100"/>
        </p:scale>
        <p:origin x="-1176" y="3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notesMaster" Target="notesMasters/notesMaster1.xml"/><Relationship Id="rId124" Type="http://schemas.openxmlformats.org/officeDocument/2006/relationships/handoutMaster" Target="handoutMasters/handoutMaster1.xml"/><Relationship Id="rId125" Type="http://schemas.openxmlformats.org/officeDocument/2006/relationships/commentAuthors" Target="commentAuthors.xml"/><Relationship Id="rId126" Type="http://schemas.openxmlformats.org/officeDocument/2006/relationships/presProps" Target="presProps.xml"/><Relationship Id="rId127" Type="http://schemas.openxmlformats.org/officeDocument/2006/relationships/viewProps" Target="viewProps.xml"/><Relationship Id="rId128" Type="http://schemas.openxmlformats.org/officeDocument/2006/relationships/theme" Target="theme/theme1.xml"/><Relationship Id="rId12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2.wmf"/><Relationship Id="rId2" Type="http://schemas.openxmlformats.org/officeDocument/2006/relationships/image" Target="../media/image53.wmf"/><Relationship Id="rId3" Type="http://schemas.openxmlformats.org/officeDocument/2006/relationships/image" Target="../media/image5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4D761F8-C18F-2F41-9266-E2601A06AF0D}" type="datetimeFigureOut">
              <a:rPr lang="en-US" smtClean="0"/>
              <a:pPr/>
              <a:t>9/30/16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516C8E9-F89A-B34F-9781-13828377CF12}" type="slidenum">
              <a:rPr lang="en-US" smtClean="0"/>
              <a:pPr/>
              <a:t>‹#›</a:t>
            </a:fld>
            <a:endParaRPr lang="en-US"/>
          </a:p>
        </p:txBody>
      </p:sp>
    </p:spTree>
    <p:extLst>
      <p:ext uri="{BB962C8B-B14F-4D97-AF65-F5344CB8AC3E}">
        <p14:creationId xmlns:p14="http://schemas.microsoft.com/office/powerpoint/2010/main" val="147812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A0C0F7-4E63-42AE-B1B4-E91B6C3BE8D9}" type="datetimeFigureOut">
              <a:rPr lang="en-US" smtClean="0"/>
              <a:pPr/>
              <a:t>9/30/16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EE62E4-3306-424A-905E-F934714C4DCB}" type="slidenum">
              <a:rPr lang="en-US" smtClean="0"/>
              <a:pPr/>
              <a:t>‹#›</a:t>
            </a:fld>
            <a:endParaRPr lang="en-US"/>
          </a:p>
        </p:txBody>
      </p:sp>
    </p:spTree>
    <p:extLst>
      <p:ext uri="{BB962C8B-B14F-4D97-AF65-F5344CB8AC3E}">
        <p14:creationId xmlns:p14="http://schemas.microsoft.com/office/powerpoint/2010/main" val="120113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a:t>Greenroom</a:t>
            </a:r>
          </a:p>
        </p:txBody>
      </p:sp>
      <p:sp>
        <p:nvSpPr>
          <p:cNvPr id="4" name="Slide Number Placeholder 3"/>
          <p:cNvSpPr>
            <a:spLocks noGrp="1"/>
          </p:cNvSpPr>
          <p:nvPr>
            <p:ph type="sldNum" sz="quarter" idx="10"/>
          </p:nvPr>
        </p:nvSpPr>
        <p:spPr/>
        <p:txBody>
          <a:bodyPr/>
          <a:lstStyle/>
          <a:p>
            <a:fld id="{F6EE62E4-3306-424A-905E-F934714C4DCB}" type="slidenum">
              <a:rPr lang="en-US" smtClean="0"/>
              <a:pPr/>
              <a:t>1</a:t>
            </a:fld>
            <a:endParaRPr lang="en-US"/>
          </a:p>
        </p:txBody>
      </p:sp>
    </p:spTree>
    <p:extLst>
      <p:ext uri="{BB962C8B-B14F-4D97-AF65-F5344CB8AC3E}">
        <p14:creationId xmlns:p14="http://schemas.microsoft.com/office/powerpoint/2010/main" val="1088910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12</a:t>
            </a:fld>
            <a:endParaRPr lang="en-US"/>
          </a:p>
        </p:txBody>
      </p:sp>
    </p:spTree>
    <p:extLst>
      <p:ext uri="{BB962C8B-B14F-4D97-AF65-F5344CB8AC3E}">
        <p14:creationId xmlns:p14="http://schemas.microsoft.com/office/powerpoint/2010/main" val="998760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The resource roots are marked wrong I think:</a:t>
            </a:r>
          </a:p>
          <a:p>
            <a:r>
              <a:rPr lang="en-US" dirty="0"/>
              <a:t>App/code/Magento</a:t>
            </a:r>
          </a:p>
          <a:p>
            <a:r>
              <a:rPr lang="en-US" dirty="0"/>
              <a:t>Lib/internal/Magento</a:t>
            </a:r>
          </a:p>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13</a:t>
            </a:fld>
            <a:endParaRPr lang="en-US"/>
          </a:p>
        </p:txBody>
      </p:sp>
    </p:spTree>
    <p:extLst>
      <p:ext uri="{BB962C8B-B14F-4D97-AF65-F5344CB8AC3E}">
        <p14:creationId xmlns:p14="http://schemas.microsoft.com/office/powerpoint/2010/main" val="1766071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This</a:t>
            </a:r>
            <a:r>
              <a:rPr lang="en-US" sz="1200" b="0" i="0" baseline="0" dirty="0"/>
              <a:t> is just a select few of the design patterns used throughout Magento 2 and Magento 1</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t>Magento employs the MySQL relational database management system, the PHP programming language, and elements of the Zend Framework. It applies the conventions of object-oriented programming and model-view-controller architecture. Magento also uses the entity–attribute–value model to store data.</a:t>
            </a:r>
            <a:r>
              <a:rPr lang="en-US" sz="1400" b="0" dirty="0"/>
              <a:t/>
            </a:r>
            <a:br>
              <a:rPr lang="en-US" sz="1400" b="0" dirty="0"/>
            </a:br>
            <a:r>
              <a:rPr lang="en-US" sz="1200" b="0" dirty="0"/>
              <a:t>- Wikipedia</a:t>
            </a:r>
          </a:p>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15</a:t>
            </a:fld>
            <a:endParaRPr lang="en-US"/>
          </a:p>
        </p:txBody>
      </p:sp>
    </p:spTree>
    <p:extLst>
      <p:ext uri="{BB962C8B-B14F-4D97-AF65-F5344CB8AC3E}">
        <p14:creationId xmlns:p14="http://schemas.microsoft.com/office/powerpoint/2010/main" val="1029386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Single Responsibility – classes</a:t>
            </a:r>
            <a:r>
              <a:rPr lang="en-US" sz="1200" b="0" i="0" baseline="0" dirty="0"/>
              <a:t> should only have 1 function</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Open Closed – Class open for extension,</a:t>
            </a:r>
            <a:r>
              <a:rPr lang="en-US" sz="1200" b="0" i="0" baseline="0" dirty="0"/>
              <a:t> closed for modification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baseline="0" dirty="0" err="1"/>
              <a:t>Liskov</a:t>
            </a:r>
            <a:r>
              <a:rPr lang="en-US" sz="1200" b="0" i="0" baseline="0" dirty="0"/>
              <a:t> Substitution – Quakes like a duck, but needs batteries…. Wrong abstraction (not a duck)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Interface Segregation – client should not be forced to depend on methods it doesn’t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Dependency</a:t>
            </a:r>
            <a:r>
              <a:rPr lang="en-US" sz="1200" b="0" baseline="0" dirty="0"/>
              <a:t> Inversion – </a:t>
            </a:r>
            <a:r>
              <a:rPr lang="en-US" sz="1200" b="0" baseline="0" dirty="0" err="1"/>
              <a:t>highlevel</a:t>
            </a:r>
            <a:r>
              <a:rPr lang="en-US" sz="1200" b="0" baseline="0" dirty="0"/>
              <a:t> modules should not depend on low-level  (this is DI)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16</a:t>
            </a:fld>
            <a:endParaRPr lang="en-US"/>
          </a:p>
        </p:txBody>
      </p:sp>
    </p:spTree>
    <p:extLst>
      <p:ext uri="{BB962C8B-B14F-4D97-AF65-F5344CB8AC3E}">
        <p14:creationId xmlns:p14="http://schemas.microsoft.com/office/powerpoint/2010/main" val="2093865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Single Responsibility – classes</a:t>
            </a:r>
            <a:r>
              <a:rPr lang="en-US" sz="1200" b="0" i="0" baseline="0" dirty="0"/>
              <a:t> should only have 1 </a:t>
            </a:r>
            <a:r>
              <a:rPr lang="en-US" sz="1200" b="0" i="0" baseline="0" dirty="0" smtClean="0"/>
              <a:t>function </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Open Closed – Class open for extension,</a:t>
            </a:r>
            <a:r>
              <a:rPr lang="en-US" sz="1200" b="0" i="0" baseline="0" dirty="0"/>
              <a:t> closed for modification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baseline="0" dirty="0" err="1"/>
              <a:t>Liskov</a:t>
            </a:r>
            <a:r>
              <a:rPr lang="en-US" sz="1200" b="0" i="0" baseline="0" dirty="0"/>
              <a:t> Substitution – </a:t>
            </a:r>
            <a:r>
              <a:rPr lang="en-US" sz="1200" b="0" i="0" kern="1200" dirty="0">
                <a:solidFill>
                  <a:schemeClr val="tx1"/>
                </a:solidFill>
                <a:effectLst/>
                <a:latin typeface="+mn-lt"/>
                <a:ea typeface="+mn-ea"/>
                <a:cs typeface="+mn-cs"/>
              </a:rPr>
              <a:t>In mathematics, a </a:t>
            </a:r>
            <a:r>
              <a:rPr lang="en-US" dirty="0"/>
              <a:t>Square</a:t>
            </a:r>
            <a:r>
              <a:rPr lang="en-US" sz="1200" b="0" i="0" kern="1200" dirty="0">
                <a:solidFill>
                  <a:schemeClr val="tx1"/>
                </a:solidFill>
                <a:effectLst/>
                <a:latin typeface="+mn-lt"/>
                <a:ea typeface="+mn-ea"/>
                <a:cs typeface="+mn-cs"/>
              </a:rPr>
              <a:t> is a </a:t>
            </a:r>
            <a:r>
              <a:rPr lang="en-US" dirty="0"/>
              <a:t>Rectangle</a:t>
            </a:r>
            <a:r>
              <a:rPr lang="en-US" sz="1200" b="0" i="0" kern="1200" dirty="0">
                <a:solidFill>
                  <a:schemeClr val="tx1"/>
                </a:solidFill>
                <a:effectLst/>
                <a:latin typeface="+mn-lt"/>
                <a:ea typeface="+mn-ea"/>
                <a:cs typeface="+mn-cs"/>
              </a:rPr>
              <a:t>. Indeed it is a specialization of a rectangle. Square </a:t>
            </a:r>
            <a:r>
              <a:rPr lang="en-US" sz="1200" b="0" i="0" kern="1200" dirty="0" err="1">
                <a:solidFill>
                  <a:schemeClr val="tx1"/>
                </a:solidFill>
                <a:effectLst/>
                <a:latin typeface="+mn-lt"/>
                <a:ea typeface="+mn-ea"/>
                <a:cs typeface="+mn-cs"/>
              </a:rPr>
              <a:t>setWidth</a:t>
            </a:r>
            <a:r>
              <a:rPr lang="en-US" sz="1200" b="0" i="0" kern="1200" dirty="0">
                <a:solidFill>
                  <a:schemeClr val="tx1"/>
                </a:solidFill>
                <a:effectLst/>
                <a:latin typeface="+mn-lt"/>
                <a:ea typeface="+mn-ea"/>
                <a:cs typeface="+mn-cs"/>
              </a:rPr>
              <a:t>/height</a:t>
            </a:r>
            <a:r>
              <a:rPr lang="en-US" sz="1200" b="0" i="0" kern="1200" baseline="0" dirty="0">
                <a:solidFill>
                  <a:schemeClr val="tx1"/>
                </a:solidFill>
                <a:effectLst/>
                <a:latin typeface="+mn-lt"/>
                <a:ea typeface="+mn-ea"/>
                <a:cs typeface="+mn-cs"/>
              </a:rPr>
              <a:t> fails when inheriting from rectangle.</a:t>
            </a:r>
            <a:endParaRPr lang="en-US" sz="1200"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Interface Segregation – car should be a client of vehicle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Dependency</a:t>
            </a:r>
            <a:r>
              <a:rPr lang="en-US" sz="1200" b="0" baseline="0" dirty="0"/>
              <a:t> Inversion – </a:t>
            </a:r>
            <a:r>
              <a:rPr lang="en-US" sz="1200" b="0" baseline="0" dirty="0" err="1"/>
              <a:t>highlevel</a:t>
            </a:r>
            <a:r>
              <a:rPr lang="en-US" sz="1200" b="0" baseline="0" dirty="0"/>
              <a:t> modules should not depend on low-level  (this is DI), think power plug 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17</a:t>
            </a:fld>
            <a:endParaRPr lang="en-US"/>
          </a:p>
        </p:txBody>
      </p:sp>
    </p:spTree>
    <p:extLst>
      <p:ext uri="{BB962C8B-B14F-4D97-AF65-F5344CB8AC3E}">
        <p14:creationId xmlns:p14="http://schemas.microsoft.com/office/powerpoint/2010/main" val="1503306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We come back to this in a little while during the Configuration part of the quick</a:t>
            </a:r>
            <a:r>
              <a:rPr lang="en-US" baseline="0" dirty="0"/>
              <a:t> guide.</a:t>
            </a:r>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18</a:t>
            </a:fld>
            <a:endParaRPr lang="en-US"/>
          </a:p>
        </p:txBody>
      </p:sp>
    </p:spTree>
    <p:extLst>
      <p:ext uri="{BB962C8B-B14F-4D97-AF65-F5344CB8AC3E}">
        <p14:creationId xmlns:p14="http://schemas.microsoft.com/office/powerpoint/2010/main" val="1340626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19</a:t>
            </a:fld>
            <a:endParaRPr lang="en-US"/>
          </a:p>
        </p:txBody>
      </p:sp>
    </p:spTree>
    <p:extLst>
      <p:ext uri="{BB962C8B-B14F-4D97-AF65-F5344CB8AC3E}">
        <p14:creationId xmlns:p14="http://schemas.microsoft.com/office/powerpoint/2010/main" val="504738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20</a:t>
            </a:fld>
            <a:endParaRPr lang="en-US"/>
          </a:p>
        </p:txBody>
      </p:sp>
    </p:spTree>
    <p:extLst>
      <p:ext uri="{BB962C8B-B14F-4D97-AF65-F5344CB8AC3E}">
        <p14:creationId xmlns:p14="http://schemas.microsoft.com/office/powerpoint/2010/main" val="4066621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21</a:t>
            </a:fld>
            <a:endParaRPr lang="en-US"/>
          </a:p>
        </p:txBody>
      </p:sp>
    </p:spTree>
    <p:extLst>
      <p:ext uri="{BB962C8B-B14F-4D97-AF65-F5344CB8AC3E}">
        <p14:creationId xmlns:p14="http://schemas.microsoft.com/office/powerpoint/2010/main" val="885203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Best practice: Use service contracts to communicate to the domain layer by passing data types through strongly typed objects. This practice can help you avoid the need to replace presentation layer code when replacing business layer logic.</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With API</a:t>
            </a:r>
            <a:r>
              <a:rPr lang="en-US" sz="1200" b="0" i="0" kern="1200" baseline="0" dirty="0">
                <a:solidFill>
                  <a:schemeClr val="tx1"/>
                </a:solidFill>
                <a:effectLst/>
                <a:latin typeface="+mn-lt"/>
                <a:ea typeface="+mn-ea"/>
                <a:cs typeface="+mn-cs"/>
              </a:rPr>
              <a:t> being used as a “core concept” the web </a:t>
            </a:r>
            <a:r>
              <a:rPr lang="en-US" sz="1200" b="0" i="0" kern="1200" baseline="0" dirty="0" err="1">
                <a:solidFill>
                  <a:schemeClr val="tx1"/>
                </a:solidFill>
                <a:effectLst/>
                <a:latin typeface="+mn-lt"/>
                <a:ea typeface="+mn-ea"/>
                <a:cs typeface="+mn-cs"/>
              </a:rPr>
              <a:t>api’s</a:t>
            </a:r>
            <a:r>
              <a:rPr lang="en-US" sz="1200" b="0" i="0" kern="1200" baseline="0" dirty="0">
                <a:solidFill>
                  <a:schemeClr val="tx1"/>
                </a:solidFill>
                <a:effectLst/>
                <a:latin typeface="+mn-lt"/>
                <a:ea typeface="+mn-ea"/>
                <a:cs typeface="+mn-cs"/>
              </a:rPr>
              <a:t> have been moved to the “</a:t>
            </a:r>
            <a:r>
              <a:rPr lang="en-US" sz="1200" b="0" i="0" kern="1200" baseline="0" dirty="0" err="1">
                <a:solidFill>
                  <a:schemeClr val="tx1"/>
                </a:solidFill>
                <a:effectLst/>
                <a:latin typeface="+mn-lt"/>
                <a:ea typeface="+mn-ea"/>
                <a:cs typeface="+mn-cs"/>
              </a:rPr>
              <a:t>WebAPI</a:t>
            </a:r>
            <a:r>
              <a:rPr lang="en-US" sz="1200" b="0" i="0" kern="1200" baseline="0" dirty="0">
                <a:solidFill>
                  <a:schemeClr val="tx1"/>
                </a:solidFill>
                <a:effectLst/>
                <a:latin typeface="+mn-lt"/>
                <a:ea typeface="+mn-ea"/>
                <a:cs typeface="+mn-cs"/>
              </a:rPr>
              <a:t>”, which has its own service layer.</a:t>
            </a:r>
          </a:p>
          <a:p>
            <a:r>
              <a:rPr lang="en-US" sz="1200" b="0" i="0" kern="1200" baseline="0" dirty="0">
                <a:solidFill>
                  <a:schemeClr val="tx1"/>
                </a:solidFill>
                <a:effectLst/>
                <a:latin typeface="+mn-lt"/>
                <a:ea typeface="+mn-ea"/>
                <a:cs typeface="+mn-cs"/>
              </a:rPr>
              <a:t>First we will talk about the request flow and controllers</a:t>
            </a:r>
          </a:p>
          <a:p>
            <a:endParaRPr lang="en-US" baseline="0"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22</a:t>
            </a:fld>
            <a:endParaRPr lang="en-US"/>
          </a:p>
        </p:txBody>
      </p:sp>
    </p:spTree>
    <p:extLst>
      <p:ext uri="{BB962C8B-B14F-4D97-AF65-F5344CB8AC3E}">
        <p14:creationId xmlns:p14="http://schemas.microsoft.com/office/powerpoint/2010/main" val="1616441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a:t>Whoami</a:t>
            </a:r>
            <a:r>
              <a:rPr lang="en-US" dirty="0"/>
              <a:t/>
            </a:r>
            <a:br>
              <a:rPr lang="en-US" dirty="0"/>
            </a:br>
            <a:r>
              <a:rPr lang="en-US" dirty="0"/>
              <a:t>Magento since 2008</a:t>
            </a:r>
          </a:p>
          <a:p>
            <a:r>
              <a:rPr lang="en-US" dirty="0"/>
              <a:t>PHP</a:t>
            </a:r>
            <a:r>
              <a:rPr lang="en-US" baseline="0" dirty="0"/>
              <a:t> since 2000</a:t>
            </a:r>
          </a:p>
          <a:p>
            <a:r>
              <a:rPr lang="en-US" baseline="0" dirty="0"/>
              <a:t>Linux since Slackware 2.x days (1994)</a:t>
            </a:r>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2</a:t>
            </a:fld>
            <a:endParaRPr lang="en-US"/>
          </a:p>
        </p:txBody>
      </p:sp>
    </p:spTree>
    <p:extLst>
      <p:ext uri="{BB962C8B-B14F-4D97-AF65-F5344CB8AC3E}">
        <p14:creationId xmlns:p14="http://schemas.microsoft.com/office/powerpoint/2010/main" val="2047709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Single controller per action</a:t>
            </a:r>
          </a:p>
          <a:p>
            <a:r>
              <a:rPr lang="en-US" sz="1200" b="0" i="0" kern="1200" dirty="0">
                <a:solidFill>
                  <a:schemeClr val="tx1"/>
                </a:solidFill>
                <a:effectLst/>
                <a:latin typeface="+mn-lt"/>
                <a:ea typeface="+mn-ea"/>
                <a:cs typeface="+mn-cs"/>
              </a:rPr>
              <a:t>Web users interact with components of the presentation layer to select actions that initiate calls to the underlying product layers. </a:t>
            </a:r>
          </a:p>
          <a:p>
            <a:r>
              <a:rPr lang="en-US" sz="1200" b="0" i="0" kern="1200" dirty="0">
                <a:solidFill>
                  <a:schemeClr val="tx1"/>
                </a:solidFill>
                <a:effectLst/>
                <a:latin typeface="+mn-lt"/>
                <a:ea typeface="+mn-ea"/>
                <a:cs typeface="+mn-cs"/>
              </a:rPr>
              <a:t>Presentation layer components make calls to the Service layer, which in turn sends requests to the Domain (or business logic) layer.</a:t>
            </a:r>
          </a:p>
          <a:p>
            <a:r>
              <a:rPr lang="en-US" sz="1200" b="0" i="0" kern="1200" dirty="0">
                <a:solidFill>
                  <a:schemeClr val="tx1"/>
                </a:solidFill>
                <a:effectLst/>
                <a:latin typeface="+mn-lt"/>
                <a:ea typeface="+mn-ea"/>
                <a:cs typeface="+mn-cs"/>
              </a:rPr>
              <a:t>Best practice: Typically, the way it accesses the Model is through service contracts.</a:t>
            </a:r>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23</a:t>
            </a:fld>
            <a:endParaRPr lang="en-US"/>
          </a:p>
        </p:txBody>
      </p:sp>
    </p:spTree>
    <p:extLst>
      <p:ext uri="{BB962C8B-B14F-4D97-AF65-F5344CB8AC3E}">
        <p14:creationId xmlns:p14="http://schemas.microsoft.com/office/powerpoint/2010/main" val="134626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Next we will talk about the service layer</a:t>
            </a:r>
            <a:endParaRPr lang="en-US" baseline="0"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25</a:t>
            </a:fld>
            <a:endParaRPr lang="en-US"/>
          </a:p>
        </p:txBody>
      </p:sp>
    </p:spTree>
    <p:extLst>
      <p:ext uri="{BB962C8B-B14F-4D97-AF65-F5344CB8AC3E}">
        <p14:creationId xmlns:p14="http://schemas.microsoft.com/office/powerpoint/2010/main" val="4186379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noProof="0" dirty="0">
                <a:solidFill>
                  <a:srgbClr val="ED8411"/>
                </a:solidFill>
                <a:latin typeface="+mn-lt"/>
                <a:ea typeface="+mn-ea"/>
                <a:cs typeface="+mn-cs"/>
              </a:rPr>
              <a:t>Debugging is more difficult</a:t>
            </a:r>
            <a:endParaRPr kumimoji="0" lang="en-US" sz="1200" b="0" i="0" u="none" strike="noStrike" kern="0" cap="none" spc="0" normalizeH="0" baseline="0" noProof="0" dirty="0">
              <a:ln>
                <a:noFill/>
              </a:ln>
              <a:solidFill>
                <a:srgbClr val="ED8411"/>
              </a:solidFill>
              <a:effectLst/>
              <a:uLnTx/>
              <a:uFillTx/>
              <a:latin typeface="+mn-lt"/>
              <a:ea typeface="+mn-ea"/>
              <a:cs typeface="+mn-cs"/>
            </a:endParaRPr>
          </a:p>
          <a:p>
            <a:r>
              <a:rPr lang="en-US" dirty="0"/>
              <a:t>Interfaces are more concrete and may be harder to work with.</a:t>
            </a:r>
          </a:p>
          <a:p>
            <a:r>
              <a:rPr lang="en-US" dirty="0"/>
              <a:t>Service</a:t>
            </a:r>
            <a:r>
              <a:rPr lang="en-US" baseline="0" dirty="0"/>
              <a:t> contracts are just interfaces.</a:t>
            </a:r>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26</a:t>
            </a:fld>
            <a:endParaRPr lang="en-US"/>
          </a:p>
        </p:txBody>
      </p:sp>
    </p:spTree>
    <p:extLst>
      <p:ext uri="{BB962C8B-B14F-4D97-AF65-F5344CB8AC3E}">
        <p14:creationId xmlns:p14="http://schemas.microsoft.com/office/powerpoint/2010/main" val="560477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Repositories uses</a:t>
            </a:r>
            <a:r>
              <a:rPr lang="en-US" baseline="0" dirty="0"/>
              <a:t> registries to store previous responses as well, which can lead to really solid data caching.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27</a:t>
            </a:fld>
            <a:endParaRPr lang="en-US"/>
          </a:p>
        </p:txBody>
      </p:sp>
    </p:spTree>
    <p:extLst>
      <p:ext uri="{BB962C8B-B14F-4D97-AF65-F5344CB8AC3E}">
        <p14:creationId xmlns:p14="http://schemas.microsoft.com/office/powerpoint/2010/main" val="1983470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Repositories provide access to database through a service </a:t>
            </a:r>
            <a:r>
              <a:rPr lang="en-US" dirty="0" err="1"/>
              <a:t>api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Ensures ability to upgrade, and or migrate </a:t>
            </a:r>
            <a:r>
              <a:rPr lang="en-US" dirty="0" err="1"/>
              <a:t>datasources</a:t>
            </a:r>
            <a:r>
              <a:rPr lang="en-US" dirty="0"/>
              <a:t> </a:t>
            </a:r>
            <a:r>
              <a:rPr lang="en-US" dirty="0" err="1"/>
              <a:t>etc</a:t>
            </a:r>
            <a:r>
              <a:rPr lang="en-US" dirty="0"/>
              <a:t> out from under the </a:t>
            </a:r>
            <a:r>
              <a:rPr lang="en-US" dirty="0" err="1"/>
              <a:t>api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28</a:t>
            </a:fld>
            <a:endParaRPr lang="en-US"/>
          </a:p>
        </p:txBody>
      </p:sp>
    </p:spTree>
    <p:extLst>
      <p:ext uri="{BB962C8B-B14F-4D97-AF65-F5344CB8AC3E}">
        <p14:creationId xmlns:p14="http://schemas.microsoft.com/office/powerpoint/2010/main" val="1728325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29</a:t>
            </a:fld>
            <a:endParaRPr lang="en-US"/>
          </a:p>
        </p:txBody>
      </p:sp>
    </p:spTree>
    <p:extLst>
      <p:ext uri="{BB962C8B-B14F-4D97-AF65-F5344CB8AC3E}">
        <p14:creationId xmlns:p14="http://schemas.microsoft.com/office/powerpoint/2010/main" val="4033964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Domain layer is next. We will be discussing</a:t>
            </a:r>
            <a:r>
              <a:rPr lang="en-US" sz="1200" b="0" i="0" kern="1200" baseline="0" dirty="0">
                <a:solidFill>
                  <a:schemeClr val="tx1"/>
                </a:solidFill>
                <a:effectLst/>
                <a:latin typeface="+mn-lt"/>
                <a:ea typeface="+mn-ea"/>
                <a:cs typeface="+mn-cs"/>
              </a:rPr>
              <a:t> models and modules.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6EE62E4-3306-424A-905E-F934714C4DCB}" type="slidenum">
              <a:rPr lang="en-US" smtClean="0"/>
              <a:pPr/>
              <a:t>30</a:t>
            </a:fld>
            <a:endParaRPr lang="en-US"/>
          </a:p>
        </p:txBody>
      </p:sp>
    </p:spTree>
    <p:extLst>
      <p:ext uri="{BB962C8B-B14F-4D97-AF65-F5344CB8AC3E}">
        <p14:creationId xmlns:p14="http://schemas.microsoft.com/office/powerpoint/2010/main" val="1607634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31</a:t>
            </a:fld>
            <a:endParaRPr lang="en-US"/>
          </a:p>
        </p:txBody>
      </p:sp>
    </p:spTree>
    <p:extLst>
      <p:ext uri="{BB962C8B-B14F-4D97-AF65-F5344CB8AC3E}">
        <p14:creationId xmlns:p14="http://schemas.microsoft.com/office/powerpoint/2010/main" val="592520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32</a:t>
            </a:fld>
            <a:endParaRPr lang="en-US"/>
          </a:p>
        </p:txBody>
      </p:sp>
    </p:spTree>
    <p:extLst>
      <p:ext uri="{BB962C8B-B14F-4D97-AF65-F5344CB8AC3E}">
        <p14:creationId xmlns:p14="http://schemas.microsoft.com/office/powerpoint/2010/main" val="1460556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OM implements:</a:t>
            </a:r>
            <a:r>
              <a:rPr lang="en-US" baseline="0" dirty="0"/>
              <a:t> </a:t>
            </a:r>
            <a:br>
              <a:rPr lang="en-US" baseline="0" dirty="0"/>
            </a:br>
            <a:r>
              <a:rPr lang="en-US" baseline="0" dirty="0"/>
              <a:t>  </a:t>
            </a:r>
            <a:r>
              <a:rPr lang="en-US" dirty="0"/>
              <a:t>Get() returns the</a:t>
            </a:r>
            <a:r>
              <a:rPr lang="en-US" baseline="0" dirty="0"/>
              <a:t> same object</a:t>
            </a:r>
          </a:p>
          <a:p>
            <a:r>
              <a:rPr lang="en-US" baseline="0" dirty="0"/>
              <a:t>  create() returns a singleton</a:t>
            </a:r>
            <a:br>
              <a:rPr lang="en-US" baseline="0" dirty="0"/>
            </a:br>
            <a:r>
              <a:rPr lang="en-US" baseline="0" dirty="0"/>
              <a:t>Best practice: request only interfaces, not concrete classes.</a:t>
            </a:r>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33</a:t>
            </a:fld>
            <a:endParaRPr lang="en-US"/>
          </a:p>
        </p:txBody>
      </p:sp>
    </p:spTree>
    <p:extLst>
      <p:ext uri="{BB962C8B-B14F-4D97-AF65-F5344CB8AC3E}">
        <p14:creationId xmlns:p14="http://schemas.microsoft.com/office/powerpoint/2010/main" val="3024492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3</a:t>
            </a:fld>
            <a:endParaRPr lang="en-US"/>
          </a:p>
        </p:txBody>
      </p:sp>
    </p:spTree>
    <p:extLst>
      <p:ext uri="{BB962C8B-B14F-4D97-AF65-F5344CB8AC3E}">
        <p14:creationId xmlns:p14="http://schemas.microsoft.com/office/powerpoint/2010/main" val="1182898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1"/>
            <a:r>
              <a:rPr lang="en-US" dirty="0"/>
              <a:t>This all fits with the front controller pattern we discussed before.</a:t>
            </a:r>
            <a:br>
              <a:rPr lang="en-US" dirty="0"/>
            </a:br>
            <a:r>
              <a:rPr lang="en-US" dirty="0"/>
              <a:t>First bootstrap is called, then bootstrap creates the </a:t>
            </a:r>
            <a:r>
              <a:rPr lang="en-US" dirty="0" err="1"/>
              <a:t>objectmanagerfactory</a:t>
            </a:r>
            <a:r>
              <a:rPr lang="en-US" dirty="0"/>
              <a:t/>
            </a:r>
            <a:br>
              <a:rPr lang="en-US" dirty="0"/>
            </a:br>
            <a:r>
              <a:rPr lang="en-US" dirty="0" err="1"/>
              <a:t>ObjectManagerFactory</a:t>
            </a:r>
            <a:r>
              <a:rPr lang="en-US" baseline="0" dirty="0"/>
              <a:t> creates the </a:t>
            </a:r>
            <a:r>
              <a:rPr lang="en-US" baseline="0" dirty="0" err="1"/>
              <a:t>objectManager</a:t>
            </a:r>
            <a:endParaRPr lang="en-US" dirty="0"/>
          </a:p>
          <a:p>
            <a:pPr lvl="1"/>
            <a:r>
              <a:rPr lang="en-US" dirty="0"/>
              <a:t>The </a:t>
            </a:r>
            <a:r>
              <a:rPr lang="en-US" dirty="0" err="1"/>
              <a:t>objectmanager</a:t>
            </a:r>
            <a:r>
              <a:rPr lang="en-US" dirty="0"/>
              <a:t> than creates a factory</a:t>
            </a:r>
            <a:r>
              <a:rPr lang="en-US" baseline="0" dirty="0"/>
              <a:t> which in turn creates the injected objects.</a:t>
            </a:r>
            <a:br>
              <a:rPr lang="en-US" baseline="0" dirty="0"/>
            </a:br>
            <a:r>
              <a:rPr lang="en-US" baseline="0" dirty="0"/>
              <a:t>Note that a lot of this is compiled in </a:t>
            </a:r>
            <a:r>
              <a:rPr lang="en-US" baseline="0" dirty="0" err="1"/>
              <a:t>var</a:t>
            </a:r>
            <a:r>
              <a:rPr lang="en-US" baseline="0" dirty="0"/>
              <a:t>/generation and can lead to confusion</a:t>
            </a:r>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34</a:t>
            </a:fld>
            <a:endParaRPr lang="en-US"/>
          </a:p>
        </p:txBody>
      </p:sp>
    </p:spTree>
    <p:extLst>
      <p:ext uri="{BB962C8B-B14F-4D97-AF65-F5344CB8AC3E}">
        <p14:creationId xmlns:p14="http://schemas.microsoft.com/office/powerpoint/2010/main" val="230233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35</a:t>
            </a:fld>
            <a:endParaRPr lang="en-US"/>
          </a:p>
        </p:txBody>
      </p:sp>
    </p:spTree>
    <p:extLst>
      <p:ext uri="{BB962C8B-B14F-4D97-AF65-F5344CB8AC3E}">
        <p14:creationId xmlns:p14="http://schemas.microsoft.com/office/powerpoint/2010/main" val="3997814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36</a:t>
            </a:fld>
            <a:endParaRPr lang="en-US"/>
          </a:p>
        </p:txBody>
      </p:sp>
    </p:spTree>
    <p:extLst>
      <p:ext uri="{BB962C8B-B14F-4D97-AF65-F5344CB8AC3E}">
        <p14:creationId xmlns:p14="http://schemas.microsoft.com/office/powerpoint/2010/main" val="2612748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6EE62E4-3306-424A-905E-F934714C4DCB}" type="slidenum">
              <a:rPr lang="en-US" smtClean="0"/>
              <a:pPr/>
              <a:t>37</a:t>
            </a:fld>
            <a:endParaRPr lang="en-US"/>
          </a:p>
        </p:txBody>
      </p:sp>
    </p:spTree>
    <p:extLst>
      <p:ext uri="{BB962C8B-B14F-4D97-AF65-F5344CB8AC3E}">
        <p14:creationId xmlns:p14="http://schemas.microsoft.com/office/powerpoint/2010/main" val="3678542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Blocks can generate dynamic content and can contain named child view elements that are similar to arguments being passed in. (Theas attribute holds the child view element names for the parent block to reference them)</a:t>
            </a:r>
          </a:p>
          <a:p>
            <a:r>
              <a:rPr lang="en-US" sz="1200" b="0" i="0" kern="1200" dirty="0">
                <a:solidFill>
                  <a:schemeClr val="tx1"/>
                </a:solidFill>
                <a:effectLst/>
                <a:latin typeface="+mn-lt"/>
                <a:ea typeface="+mn-ea"/>
                <a:cs typeface="+mn-cs"/>
              </a:rPr>
              <a:t>Containers collect an ordered group of children view elements.</a:t>
            </a:r>
          </a:p>
          <a:p>
            <a:r>
              <a:rPr lang="en-US" sz="1200" b="0" i="0" kern="1200" dirty="0">
                <a:solidFill>
                  <a:schemeClr val="tx1"/>
                </a:solidFill>
                <a:effectLst/>
                <a:latin typeface="+mn-lt"/>
                <a:ea typeface="+mn-ea"/>
                <a:cs typeface="+mn-cs"/>
              </a:rPr>
              <a:t>Presentation code typically calls service contracts, particularly for a store front.</a:t>
            </a:r>
          </a:p>
          <a:p>
            <a:r>
              <a:rPr lang="en-US" sz="1200" b="0" i="0" kern="1200" dirty="0">
                <a:solidFill>
                  <a:schemeClr val="tx1"/>
                </a:solidFill>
                <a:effectLst/>
                <a:latin typeface="+mn-lt"/>
                <a:ea typeface="+mn-ea"/>
                <a:cs typeface="+mn-cs"/>
              </a:rPr>
              <a:t>The View layer calls code from the Model to get information about the state of the application</a:t>
            </a:r>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38</a:t>
            </a:fld>
            <a:endParaRPr lang="en-US"/>
          </a:p>
        </p:txBody>
      </p:sp>
    </p:spTree>
    <p:extLst>
      <p:ext uri="{BB962C8B-B14F-4D97-AF65-F5344CB8AC3E}">
        <p14:creationId xmlns:p14="http://schemas.microsoft.com/office/powerpoint/2010/main" val="3468735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dirty="0"/>
              <a:t>Magento allows class overrides on nearly everything.</a:t>
            </a:r>
          </a:p>
          <a:p>
            <a:r>
              <a:rPr lang="en-US" sz="1200" dirty="0"/>
              <a:t>Magento’s Event/Observer mechanism is pre-built into most business logic. You can add more if you need.</a:t>
            </a:r>
          </a:p>
          <a:p>
            <a:r>
              <a:rPr lang="en-US" sz="1200" dirty="0"/>
              <a:t>Designs/Templates have a fallback system that allows you to utilize any of the core layouts and templates, or replace them in your current design.</a:t>
            </a:r>
          </a:p>
          <a:p>
            <a:r>
              <a:rPr lang="en-US" sz="1200" dirty="0"/>
              <a:t>Even the </a:t>
            </a:r>
            <a:r>
              <a:rPr lang="en-US" sz="1200" dirty="0" err="1"/>
              <a:t>index.php</a:t>
            </a:r>
            <a:r>
              <a:rPr lang="en-US" sz="1200" dirty="0"/>
              <a:t>? Outside of development and very rare implementations you should never need to edit this.</a:t>
            </a:r>
          </a:p>
          <a:p>
            <a:endParaRPr lang="en-US" sz="1200" dirty="0"/>
          </a:p>
          <a:p>
            <a:endParaRPr lang="en-US" sz="1200"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41</a:t>
            </a:fld>
            <a:endParaRPr lang="en-US"/>
          </a:p>
        </p:txBody>
      </p:sp>
    </p:spTree>
    <p:extLst>
      <p:ext uri="{BB962C8B-B14F-4D97-AF65-F5344CB8AC3E}">
        <p14:creationId xmlns:p14="http://schemas.microsoft.com/office/powerpoint/2010/main" val="38373959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Shared Libraries:</a:t>
            </a:r>
            <a:r>
              <a:rPr lang="en-US" baseline="0" dirty="0"/>
              <a:t> </a:t>
            </a:r>
            <a:r>
              <a:rPr lang="en-US" dirty="0"/>
              <a:t>For instance </a:t>
            </a:r>
            <a:r>
              <a:rPr lang="en-US" dirty="0" err="1"/>
              <a:t>CM_Redis</a:t>
            </a:r>
            <a:r>
              <a:rPr lang="en-US" dirty="0"/>
              <a:t>, or a payment gateway that are included with core Magento.</a:t>
            </a:r>
          </a:p>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43</a:t>
            </a:fld>
            <a:endParaRPr lang="en-US"/>
          </a:p>
        </p:txBody>
      </p:sp>
    </p:spTree>
    <p:extLst>
      <p:ext uri="{BB962C8B-B14F-4D97-AF65-F5344CB8AC3E}">
        <p14:creationId xmlns:p14="http://schemas.microsoft.com/office/powerpoint/2010/main" val="198899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44</a:t>
            </a:fld>
            <a:endParaRPr lang="en-US"/>
          </a:p>
        </p:txBody>
      </p:sp>
    </p:spTree>
    <p:extLst>
      <p:ext uri="{BB962C8B-B14F-4D97-AF65-F5344CB8AC3E}">
        <p14:creationId xmlns:p14="http://schemas.microsoft.com/office/powerpoint/2010/main" val="5562197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45</a:t>
            </a:fld>
            <a:endParaRPr lang="en-US"/>
          </a:p>
        </p:txBody>
      </p:sp>
    </p:spTree>
    <p:extLst>
      <p:ext uri="{BB962C8B-B14F-4D97-AF65-F5344CB8AC3E}">
        <p14:creationId xmlns:p14="http://schemas.microsoft.com/office/powerpoint/2010/main" val="7796818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46</a:t>
            </a:fld>
            <a:endParaRPr lang="en-US"/>
          </a:p>
        </p:txBody>
      </p:sp>
    </p:spTree>
    <p:extLst>
      <p:ext uri="{BB962C8B-B14F-4D97-AF65-F5344CB8AC3E}">
        <p14:creationId xmlns:p14="http://schemas.microsoft.com/office/powerpoint/2010/main" val="3371350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5</a:t>
            </a:fld>
            <a:endParaRPr lang="en-US"/>
          </a:p>
        </p:txBody>
      </p:sp>
    </p:spTree>
    <p:extLst>
      <p:ext uri="{BB962C8B-B14F-4D97-AF65-F5344CB8AC3E}">
        <p14:creationId xmlns:p14="http://schemas.microsoft.com/office/powerpoint/2010/main" val="602841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47</a:t>
            </a:fld>
            <a:endParaRPr lang="en-US"/>
          </a:p>
        </p:txBody>
      </p:sp>
    </p:spTree>
    <p:extLst>
      <p:ext uri="{BB962C8B-B14F-4D97-AF65-F5344CB8AC3E}">
        <p14:creationId xmlns:p14="http://schemas.microsoft.com/office/powerpoint/2010/main" val="616862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48</a:t>
            </a:fld>
            <a:endParaRPr lang="en-US"/>
          </a:p>
        </p:txBody>
      </p:sp>
    </p:spTree>
    <p:extLst>
      <p:ext uri="{BB962C8B-B14F-4D97-AF65-F5344CB8AC3E}">
        <p14:creationId xmlns:p14="http://schemas.microsoft.com/office/powerpoint/2010/main" val="3051096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should actually be called “component” as it is referred to by the documentation.</a:t>
            </a:r>
            <a:r>
              <a:rPr lang="en-US" baseline="0" dirty="0"/>
              <a:t> </a:t>
            </a:r>
          </a:p>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49</a:t>
            </a:fld>
            <a:endParaRPr lang="en-US"/>
          </a:p>
        </p:txBody>
      </p:sp>
    </p:spTree>
    <p:extLst>
      <p:ext uri="{BB962C8B-B14F-4D97-AF65-F5344CB8AC3E}">
        <p14:creationId xmlns:p14="http://schemas.microsoft.com/office/powerpoint/2010/main" val="811160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50</a:t>
            </a:fld>
            <a:endParaRPr lang="en-US"/>
          </a:p>
        </p:txBody>
      </p:sp>
    </p:spTree>
    <p:extLst>
      <p:ext uri="{BB962C8B-B14F-4D97-AF65-F5344CB8AC3E}">
        <p14:creationId xmlns:p14="http://schemas.microsoft.com/office/powerpoint/2010/main" val="38908382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53</a:t>
            </a:fld>
            <a:endParaRPr lang="en-US"/>
          </a:p>
        </p:txBody>
      </p:sp>
    </p:spTree>
    <p:extLst>
      <p:ext uri="{BB962C8B-B14F-4D97-AF65-F5344CB8AC3E}">
        <p14:creationId xmlns:p14="http://schemas.microsoft.com/office/powerpoint/2010/main" val="13366831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actually called components now, very confusing change.</a:t>
            </a:r>
          </a:p>
          <a:p>
            <a:r>
              <a:rPr lang="en-US" dirty="0"/>
              <a:t>We will</a:t>
            </a:r>
            <a:r>
              <a:rPr lang="en-US" baseline="0" dirty="0"/>
              <a:t> be covering a few of these in a slightly different order.</a:t>
            </a:r>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56</a:t>
            </a:fld>
            <a:endParaRPr lang="en-US"/>
          </a:p>
        </p:txBody>
      </p:sp>
    </p:spTree>
    <p:extLst>
      <p:ext uri="{BB962C8B-B14F-4D97-AF65-F5344CB8AC3E}">
        <p14:creationId xmlns:p14="http://schemas.microsoft.com/office/powerpoint/2010/main" val="4986111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dirty="0"/>
              <a:t>At this point you have a “working” module. </a:t>
            </a:r>
          </a:p>
          <a:p>
            <a:pPr marL="0" indent="0">
              <a:buNone/>
            </a:pPr>
            <a:r>
              <a:rPr lang="en-US" sz="1200" b="0" dirty="0"/>
              <a:t>You will be able to see it in the </a:t>
            </a:r>
            <a:r>
              <a:rPr lang="en-US" sz="1200" b="0" dirty="0" err="1"/>
              <a:t>setup_module</a:t>
            </a:r>
            <a:r>
              <a:rPr lang="en-US" sz="1200" b="0" dirty="0"/>
              <a:t> table in the database and in the app/</a:t>
            </a:r>
            <a:r>
              <a:rPr lang="en-US" sz="1200" b="0" dirty="0" err="1"/>
              <a:t>etc</a:t>
            </a:r>
            <a:r>
              <a:rPr lang="en-US" sz="1200" b="0" dirty="0"/>
              <a:t>/config.xml/</a:t>
            </a:r>
            <a:br>
              <a:rPr lang="en-US" sz="1200" b="0" dirty="0"/>
            </a:br>
            <a:r>
              <a:rPr lang="en-US" sz="1200" b="0" dirty="0"/>
              <a:t>Registrar::register</a:t>
            </a:r>
            <a:r>
              <a:rPr lang="en-US" sz="1200" b="0" baseline="0" dirty="0"/>
              <a:t> just adds the path of the module to </a:t>
            </a:r>
            <a:r>
              <a:rPr lang="en-US" sz="1200" b="0" baseline="0" dirty="0" err="1"/>
              <a:t>ComponentRegistrar</a:t>
            </a:r>
            <a:r>
              <a:rPr lang="en-US" sz="1200" b="0" baseline="0" dirty="0"/>
              <a:t> which is used later by the object manager</a:t>
            </a:r>
          </a:p>
          <a:p>
            <a:pPr marL="0" indent="0">
              <a:buNone/>
            </a:pPr>
            <a:r>
              <a:rPr lang="en-US" sz="1200" b="0" baseline="0" dirty="0"/>
              <a:t>There can also be a </a:t>
            </a:r>
            <a:r>
              <a:rPr lang="en-US" sz="1200" b="0" baseline="0" dirty="0" err="1"/>
              <a:t>composer.json</a:t>
            </a:r>
            <a:r>
              <a:rPr lang="en-US" sz="1200" b="0" baseline="0" dirty="0"/>
              <a:t> here, and will be if you need dependencies on other extensions etc.</a:t>
            </a:r>
            <a:endParaRPr lang="en-US" sz="1200" b="0"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57</a:t>
            </a:fld>
            <a:endParaRPr lang="en-US"/>
          </a:p>
        </p:txBody>
      </p:sp>
    </p:spTree>
    <p:extLst>
      <p:ext uri="{BB962C8B-B14F-4D97-AF65-F5344CB8AC3E}">
        <p14:creationId xmlns:p14="http://schemas.microsoft.com/office/powerpoint/2010/main" val="19460401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class per action.</a:t>
            </a:r>
          </a:p>
        </p:txBody>
      </p:sp>
      <p:sp>
        <p:nvSpPr>
          <p:cNvPr id="4" name="Slide Number Placeholder 3"/>
          <p:cNvSpPr>
            <a:spLocks noGrp="1"/>
          </p:cNvSpPr>
          <p:nvPr>
            <p:ph type="sldNum" sz="quarter" idx="10"/>
          </p:nvPr>
        </p:nvSpPr>
        <p:spPr/>
        <p:txBody>
          <a:bodyPr/>
          <a:lstStyle/>
          <a:p>
            <a:fld id="{F6EE62E4-3306-424A-905E-F934714C4DCB}" type="slidenum">
              <a:rPr lang="en-US" smtClean="0"/>
              <a:pPr/>
              <a:t>58</a:t>
            </a:fld>
            <a:endParaRPr lang="en-US"/>
          </a:p>
        </p:txBody>
      </p:sp>
    </p:spTree>
    <p:extLst>
      <p:ext uri="{BB962C8B-B14F-4D97-AF65-F5344CB8AC3E}">
        <p14:creationId xmlns:p14="http://schemas.microsoft.com/office/powerpoint/2010/main" val="16156121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Controller calls page</a:t>
            </a:r>
            <a:r>
              <a:rPr lang="en-US" baseline="0" dirty="0"/>
              <a:t> factory, creates page, and returns object.</a:t>
            </a:r>
            <a:br>
              <a:rPr lang="en-US" baseline="0" dirty="0"/>
            </a:br>
            <a:r>
              <a:rPr lang="en-US" baseline="0" dirty="0"/>
              <a:t/>
            </a:r>
            <a:br>
              <a:rPr lang="en-US" baseline="0" dirty="0"/>
            </a:br>
            <a:r>
              <a:rPr lang="en-US" baseline="0" dirty="0"/>
              <a:t>Note, this will not work at this stage, we still have to add a block and view.</a:t>
            </a:r>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60</a:t>
            </a:fld>
            <a:endParaRPr lang="en-US"/>
          </a:p>
        </p:txBody>
      </p:sp>
    </p:spTree>
    <p:extLst>
      <p:ext uri="{BB962C8B-B14F-4D97-AF65-F5344CB8AC3E}">
        <p14:creationId xmlns:p14="http://schemas.microsoft.com/office/powerpoint/2010/main" val="13489681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controllers must inherit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\Magento\Framework\App\Action\Actio</a:t>
            </a:r>
            <a:r>
              <a:rPr lang="en-US" sz="1200" b="0" i="0" kern="1200" baseline="0" dirty="0">
                <a:solidFill>
                  <a:schemeClr val="tx1"/>
                </a:solidFill>
                <a:effectLst/>
                <a:latin typeface="+mn-lt"/>
                <a:ea typeface="+mn-ea"/>
                <a:cs typeface="+mn-cs"/>
              </a:rPr>
              <a:t>n which will have the </a:t>
            </a:r>
            <a:r>
              <a:rPr lang="en-US" sz="1200" b="0" i="0" kern="1200" dirty="0">
                <a:solidFill>
                  <a:schemeClr val="tx1"/>
                </a:solidFill>
                <a:effectLst/>
                <a:latin typeface="+mn-lt"/>
                <a:ea typeface="+mn-ea"/>
                <a:cs typeface="+mn-cs"/>
              </a:rPr>
              <a:t>dispatch()  (used</a:t>
            </a:r>
            <a:r>
              <a:rPr lang="en-US" sz="1200" b="0" i="0" kern="1200" baseline="0" dirty="0">
                <a:solidFill>
                  <a:schemeClr val="tx1"/>
                </a:solidFill>
                <a:effectLst/>
                <a:latin typeface="+mn-lt"/>
                <a:ea typeface="+mn-ea"/>
                <a:cs typeface="+mn-cs"/>
              </a:rPr>
              <a:t> to wrap logic)</a:t>
            </a: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It’s important that every controller extends this class to inherit needed methods and to allow front controller to call dispatch method (which will call execute method).</a:t>
            </a:r>
          </a:p>
          <a:p>
            <a:r>
              <a:rPr lang="en-US" dirty="0"/>
              <a:t>Action</a:t>
            </a:r>
            <a:r>
              <a:rPr lang="en-US" baseline="0" dirty="0"/>
              <a:t> also has Forward and Redirect methods (forward is internal)</a:t>
            </a:r>
          </a:p>
          <a:p>
            <a:r>
              <a:rPr lang="en-US" baseline="0" dirty="0"/>
              <a:t>Dispatch calls the controller::execute passing back the result/response</a:t>
            </a:r>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61</a:t>
            </a:fld>
            <a:endParaRPr lang="en-US"/>
          </a:p>
        </p:txBody>
      </p:sp>
    </p:spTree>
    <p:extLst>
      <p:ext uri="{BB962C8B-B14F-4D97-AF65-F5344CB8AC3E}">
        <p14:creationId xmlns:p14="http://schemas.microsoft.com/office/powerpoint/2010/main" val="682796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Over 736 websites on Magento 2.1 out of nearly 4000 active m2 sites</a:t>
            </a:r>
          </a:p>
          <a:p>
            <a:r>
              <a:rPr lang="en-US" dirty="0"/>
              <a:t>Magento 1 &amp; Magento 2 have over ¼ Million websites running it. </a:t>
            </a:r>
          </a:p>
        </p:txBody>
      </p:sp>
      <p:sp>
        <p:nvSpPr>
          <p:cNvPr id="4" name="Slide Number Placeholder 3"/>
          <p:cNvSpPr>
            <a:spLocks noGrp="1"/>
          </p:cNvSpPr>
          <p:nvPr>
            <p:ph type="sldNum" sz="quarter" idx="10"/>
          </p:nvPr>
        </p:nvSpPr>
        <p:spPr/>
        <p:txBody>
          <a:bodyPr/>
          <a:lstStyle/>
          <a:p>
            <a:fld id="{F6EE62E4-3306-424A-905E-F934714C4DCB}" type="slidenum">
              <a:rPr lang="en-US" smtClean="0"/>
              <a:pPr/>
              <a:t>6</a:t>
            </a:fld>
            <a:endParaRPr lang="en-US"/>
          </a:p>
        </p:txBody>
      </p:sp>
    </p:spTree>
    <p:extLst>
      <p:ext uri="{BB962C8B-B14F-4D97-AF65-F5344CB8AC3E}">
        <p14:creationId xmlns:p14="http://schemas.microsoft.com/office/powerpoint/2010/main" val="2629913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talking about the view,</a:t>
            </a:r>
            <a:r>
              <a:rPr lang="en-US" baseline="0" dirty="0"/>
              <a:t> lets look at how the rendering flow looks.</a:t>
            </a:r>
          </a:p>
          <a:p>
            <a:r>
              <a:rPr lang="en-US" baseline="0" dirty="0"/>
              <a:t>By this time most if not all of the work to load the required models, components, </a:t>
            </a:r>
            <a:r>
              <a:rPr lang="en-US" baseline="0" dirty="0" err="1"/>
              <a:t>etc</a:t>
            </a:r>
            <a:r>
              <a:rPr lang="en-US" baseline="0" dirty="0"/>
              <a:t> all done.</a:t>
            </a:r>
          </a:p>
          <a:p>
            <a:r>
              <a:rPr lang="en-US" dirty="0"/>
              <a:t>Layouts are loaded, merged, blocks are generated along with children and elements</a:t>
            </a:r>
            <a:r>
              <a:rPr lang="en-US" baseline="0" dirty="0"/>
              <a:t> of those blocks.</a:t>
            </a:r>
          </a:p>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62</a:t>
            </a:fld>
            <a:endParaRPr lang="en-US"/>
          </a:p>
        </p:txBody>
      </p:sp>
    </p:spTree>
    <p:extLst>
      <p:ext uri="{BB962C8B-B14F-4D97-AF65-F5344CB8AC3E}">
        <p14:creationId xmlns:p14="http://schemas.microsoft.com/office/powerpoint/2010/main" val="6026819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a:t>
            </a:r>
          </a:p>
        </p:txBody>
      </p:sp>
      <p:sp>
        <p:nvSpPr>
          <p:cNvPr id="4" name="Slide Number Placeholder 3"/>
          <p:cNvSpPr>
            <a:spLocks noGrp="1"/>
          </p:cNvSpPr>
          <p:nvPr>
            <p:ph type="sldNum" sz="quarter" idx="10"/>
          </p:nvPr>
        </p:nvSpPr>
        <p:spPr/>
        <p:txBody>
          <a:bodyPr/>
          <a:lstStyle/>
          <a:p>
            <a:fld id="{F6EE62E4-3306-424A-905E-F934714C4DCB}" type="slidenum">
              <a:rPr lang="en-US" smtClean="0"/>
              <a:pPr/>
              <a:t>63</a:t>
            </a:fld>
            <a:endParaRPr lang="en-US"/>
          </a:p>
        </p:txBody>
      </p:sp>
    </p:spTree>
    <p:extLst>
      <p:ext uri="{BB962C8B-B14F-4D97-AF65-F5344CB8AC3E}">
        <p14:creationId xmlns:p14="http://schemas.microsoft.com/office/powerpoint/2010/main" val="9948037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three basic parts of a layout/view. </a:t>
            </a:r>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64</a:t>
            </a:fld>
            <a:endParaRPr lang="en-US"/>
          </a:p>
        </p:txBody>
      </p:sp>
    </p:spTree>
    <p:extLst>
      <p:ext uri="{BB962C8B-B14F-4D97-AF65-F5344CB8AC3E}">
        <p14:creationId xmlns:p14="http://schemas.microsoft.com/office/powerpoint/2010/main" val="18299358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contract interfaces</a:t>
            </a:r>
            <a:r>
              <a:rPr lang="en-US" baseline="0" dirty="0"/>
              <a:t> are outside the scope of todays tutorial even though this is the right way to do it.</a:t>
            </a:r>
          </a:p>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66</a:t>
            </a:fld>
            <a:endParaRPr lang="en-US"/>
          </a:p>
        </p:txBody>
      </p:sp>
    </p:spTree>
    <p:extLst>
      <p:ext uri="{BB962C8B-B14F-4D97-AF65-F5344CB8AC3E}">
        <p14:creationId xmlns:p14="http://schemas.microsoft.com/office/powerpoint/2010/main" val="36874098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Schema installation </a:t>
            </a:r>
            <a:r>
              <a:rPr lang="en-US" sz="1200" b="0" i="0" kern="1200" dirty="0">
                <a:solidFill>
                  <a:schemeClr val="tx1"/>
                </a:solidFill>
                <a:effectLst/>
                <a:latin typeface="+mn-lt"/>
                <a:ea typeface="+mn-ea"/>
                <a:cs typeface="+mn-cs"/>
              </a:rPr>
              <a:t>only on install, the first thing your modules does is perform a schema installation by executing its installation class.</a:t>
            </a:r>
          </a:p>
          <a:p>
            <a:r>
              <a:rPr lang="en-US" sz="1200" b="1" i="0" kern="1200" dirty="0">
                <a:solidFill>
                  <a:schemeClr val="tx1"/>
                </a:solidFill>
                <a:effectLst/>
                <a:latin typeface="+mn-lt"/>
                <a:ea typeface="+mn-ea"/>
                <a:cs typeface="+mn-cs"/>
              </a:rPr>
              <a:t>Schema upgrade </a:t>
            </a:r>
            <a:r>
              <a:rPr lang="en-US" sz="1200" b="0" i="0" kern="1200" dirty="0">
                <a:solidFill>
                  <a:schemeClr val="tx1"/>
                </a:solidFill>
                <a:effectLst/>
                <a:latin typeface="+mn-lt"/>
                <a:ea typeface="+mn-ea"/>
                <a:cs typeface="+mn-cs"/>
              </a:rPr>
              <a:t>If your module already has an earlier version installed in Magento, then it will perform a schema upgrade instead of an installation. The purpose of a schema upgrade is usually to update the database structure or apply patches.</a:t>
            </a:r>
            <a:br>
              <a:rPr lang="en-US" sz="1200" b="0"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Data installation</a:t>
            </a:r>
            <a:r>
              <a:rPr lang="en-US" sz="1200" b="1" i="0" kern="1200" baseline="0" dirty="0">
                <a:solidFill>
                  <a:schemeClr val="tx1"/>
                </a:solidFill>
                <a:effectLst/>
                <a:latin typeface="+mn-lt"/>
                <a:ea typeface="+mn-ea"/>
                <a:cs typeface="+mn-cs"/>
              </a:rPr>
              <a:t> o</a:t>
            </a:r>
            <a:r>
              <a:rPr lang="en-US" sz="1200" b="0" i="0" kern="1200" dirty="0">
                <a:solidFill>
                  <a:schemeClr val="tx1"/>
                </a:solidFill>
                <a:effectLst/>
                <a:latin typeface="+mn-lt"/>
                <a:ea typeface="+mn-ea"/>
                <a:cs typeface="+mn-cs"/>
              </a:rPr>
              <a:t>nly during the initial installation of your module. The purpose of data installation is usually to populate the database with initial data for your module.</a:t>
            </a:r>
          </a:p>
          <a:p>
            <a:r>
              <a:rPr lang="en-US" sz="1200" b="1" i="0" kern="1200" dirty="0">
                <a:solidFill>
                  <a:schemeClr val="tx1"/>
                </a:solidFill>
                <a:effectLst/>
                <a:latin typeface="+mn-lt"/>
                <a:ea typeface="+mn-ea"/>
                <a:cs typeface="+mn-cs"/>
              </a:rPr>
              <a:t>Data upgrade </a:t>
            </a:r>
            <a:r>
              <a:rPr lang="en-US" sz="1200" b="0" i="0" kern="1200" dirty="0">
                <a:solidFill>
                  <a:schemeClr val="tx1"/>
                </a:solidFill>
                <a:effectLst/>
                <a:latin typeface="+mn-lt"/>
                <a:ea typeface="+mn-ea"/>
                <a:cs typeface="+mn-cs"/>
              </a:rPr>
              <a:t>The purpose of this stage is usually to fix data that has been corrupted or populate a new data field from a schema change.</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67</a:t>
            </a:fld>
            <a:endParaRPr lang="en-US"/>
          </a:p>
        </p:txBody>
      </p:sp>
    </p:spTree>
    <p:extLst>
      <p:ext uri="{BB962C8B-B14F-4D97-AF65-F5344CB8AC3E}">
        <p14:creationId xmlns:p14="http://schemas.microsoft.com/office/powerpoint/2010/main" val="11398464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71</a:t>
            </a:fld>
            <a:endParaRPr lang="en-US"/>
          </a:p>
        </p:txBody>
      </p:sp>
    </p:spTree>
    <p:extLst>
      <p:ext uri="{BB962C8B-B14F-4D97-AF65-F5344CB8AC3E}">
        <p14:creationId xmlns:p14="http://schemas.microsoft.com/office/powerpoint/2010/main" val="20209879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Altering</a:t>
            </a:r>
            <a:r>
              <a:rPr lang="en-US" baseline="0" dirty="0"/>
              <a:t> templates is another way to change the page layout</a:t>
            </a:r>
            <a:br>
              <a:rPr lang="en-US" baseline="0" dirty="0"/>
            </a:br>
            <a:r>
              <a:rPr lang="en-US" sz="1200" b="1" i="0" kern="1200" dirty="0">
                <a:solidFill>
                  <a:schemeClr val="tx1"/>
                </a:solidFill>
                <a:effectLst/>
                <a:latin typeface="+mn-lt"/>
                <a:ea typeface="+mn-ea"/>
                <a:cs typeface="+mn-cs"/>
              </a:rPr>
              <a:t>block</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block is a unit of page output that renders some distinctive content – a piece of information, a user interface element – anything visually tangible for the end-user.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Container: </a:t>
            </a:r>
            <a:r>
              <a:rPr lang="en-US" sz="1200" b="0" i="0" kern="1200" dirty="0">
                <a:solidFill>
                  <a:schemeClr val="tx1"/>
                </a:solidFill>
                <a:effectLst/>
                <a:latin typeface="+mn-lt"/>
                <a:ea typeface="+mn-ea"/>
                <a:cs typeface="+mn-cs"/>
              </a:rPr>
              <a:t>A container renders child elements during view output 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b/a </a:t>
            </a:r>
            <a:r>
              <a:rPr lang="en-US" sz="1200" b="1" i="0" kern="1200" dirty="0" err="1">
                <a:solidFill>
                  <a:schemeClr val="tx1"/>
                </a:solidFill>
                <a:effectLst/>
                <a:latin typeface="+mn-lt"/>
                <a:ea typeface="+mn-ea"/>
                <a:cs typeface="+mn-cs"/>
              </a:rPr>
              <a:t>attrib</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help you to position elements in a specific order suitable for design, SEO, usability, or other requirements, Magento software provides the </a:t>
            </a:r>
            <a:r>
              <a:rPr lang="en-US" dirty="0"/>
              <a:t>before</a:t>
            </a:r>
            <a:r>
              <a:rPr lang="en-US" sz="1200" b="0" i="0" kern="1200" dirty="0">
                <a:solidFill>
                  <a:schemeClr val="tx1"/>
                </a:solidFill>
                <a:effectLst/>
                <a:latin typeface="+mn-lt"/>
                <a:ea typeface="+mn-ea"/>
                <a:cs typeface="+mn-cs"/>
              </a:rPr>
              <a:t> and </a:t>
            </a:r>
            <a:r>
              <a:rPr lang="en-US" dirty="0"/>
              <a:t>after</a:t>
            </a:r>
            <a:r>
              <a:rPr lang="en-US" sz="1200" b="0" i="0" kern="1200" dirty="0">
                <a:solidFill>
                  <a:schemeClr val="tx1"/>
                </a:solidFill>
                <a:effectLst/>
                <a:latin typeface="+mn-lt"/>
                <a:ea typeface="+mn-ea"/>
                <a:cs typeface="+mn-cs"/>
              </a:rPr>
              <a:t> layout attributes.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Action: </a:t>
            </a:r>
            <a:r>
              <a:rPr lang="en-US" sz="1200" b="0" i="0" kern="1200" dirty="0">
                <a:solidFill>
                  <a:schemeClr val="tx1"/>
                </a:solidFill>
                <a:effectLst/>
                <a:latin typeface="+mn-lt"/>
                <a:ea typeface="+mn-ea"/>
                <a:cs typeface="+mn-cs"/>
              </a:rPr>
              <a:t>Used to set up the execution of a certain method of the block during block generation; the </a:t>
            </a:r>
            <a:r>
              <a:rPr lang="en-US" dirty="0"/>
              <a:t>&lt;action&gt;</a:t>
            </a:r>
            <a:r>
              <a:rPr lang="en-US" sz="1200" b="0" i="0" kern="1200" dirty="0">
                <a:solidFill>
                  <a:schemeClr val="tx1"/>
                </a:solidFill>
                <a:effectLst/>
                <a:latin typeface="+mn-lt"/>
                <a:ea typeface="+mn-ea"/>
                <a:cs typeface="+mn-cs"/>
              </a:rPr>
              <a:t> node must be located in the scope of the </a:t>
            </a:r>
            <a:r>
              <a:rPr lang="en-US" dirty="0"/>
              <a:t>&lt;block&gt;</a:t>
            </a:r>
            <a:r>
              <a:rPr lang="en-US" sz="1200" b="0" i="0" kern="1200" dirty="0">
                <a:solidFill>
                  <a:schemeClr val="tx1"/>
                </a:solidFill>
                <a:effectLst/>
                <a:latin typeface="+mn-lt"/>
                <a:ea typeface="+mn-ea"/>
                <a:cs typeface="+mn-cs"/>
              </a:rPr>
              <a:t> node.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mn-lt"/>
                <a:ea typeface="+mn-ea"/>
                <a:cs typeface="+mn-cs"/>
              </a:rPr>
              <a:t>referenceBlock</a:t>
            </a:r>
            <a:r>
              <a:rPr lang="en-US" sz="1200" b="1" i="0" kern="1200" dirty="0">
                <a:solidFill>
                  <a:schemeClr val="tx1"/>
                </a:solidFill>
                <a:effectLst/>
                <a:latin typeface="+mn-lt"/>
                <a:ea typeface="+mn-ea"/>
                <a:cs typeface="+mn-cs"/>
              </a:rPr>
              <a:t>:</a:t>
            </a:r>
            <a:r>
              <a:rPr lang="en-US" sz="1200" b="1" i="0" kern="1200" baseline="0" dirty="0">
                <a:solidFill>
                  <a:schemeClr val="tx1"/>
                </a:solidFill>
                <a:effectLst/>
                <a:latin typeface="+mn-lt"/>
                <a:ea typeface="+mn-ea"/>
                <a:cs typeface="+mn-cs"/>
              </a:rPr>
              <a:t> </a:t>
            </a:r>
            <a:r>
              <a:rPr lang="en-US" sz="1200" b="0" i="0" kern="1200" baseline="0" dirty="0">
                <a:solidFill>
                  <a:schemeClr val="tx1"/>
                </a:solidFill>
                <a:effectLst/>
                <a:latin typeface="+mn-lt"/>
                <a:ea typeface="+mn-ea"/>
                <a:cs typeface="+mn-cs"/>
              </a:rPr>
              <a:t>used to target blocks/containers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Argument: </a:t>
            </a:r>
            <a:r>
              <a:rPr lang="en-US" sz="1200" b="0" i="0" kern="1200" dirty="0">
                <a:solidFill>
                  <a:schemeClr val="tx1"/>
                </a:solidFill>
                <a:effectLst/>
                <a:latin typeface="+mn-lt"/>
                <a:ea typeface="+mn-ea"/>
                <a:cs typeface="+mn-cs"/>
              </a:rPr>
              <a:t>passes in </a:t>
            </a:r>
            <a:r>
              <a:rPr lang="en-US" sz="1200" b="0" i="0" kern="1200" dirty="0" err="1">
                <a:solidFill>
                  <a:schemeClr val="tx1"/>
                </a:solidFill>
                <a:effectLst/>
                <a:latin typeface="+mn-lt"/>
                <a:ea typeface="+mn-ea"/>
                <a:cs typeface="+mn-cs"/>
              </a:rPr>
              <a:t>arguements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6EE62E4-3306-424A-905E-F934714C4DCB}" type="slidenum">
              <a:rPr lang="en-US" smtClean="0"/>
              <a:pPr/>
              <a:t>72</a:t>
            </a:fld>
            <a:endParaRPr lang="en-US"/>
          </a:p>
        </p:txBody>
      </p:sp>
    </p:spTree>
    <p:extLst>
      <p:ext uri="{BB962C8B-B14F-4D97-AF65-F5344CB8AC3E}">
        <p14:creationId xmlns:p14="http://schemas.microsoft.com/office/powerpoint/2010/main" val="14270525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75</a:t>
            </a:fld>
            <a:endParaRPr lang="en-US"/>
          </a:p>
        </p:txBody>
      </p:sp>
    </p:spTree>
    <p:extLst>
      <p:ext uri="{BB962C8B-B14F-4D97-AF65-F5344CB8AC3E}">
        <p14:creationId xmlns:p14="http://schemas.microsoft.com/office/powerpoint/2010/main" val="27275856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76</a:t>
            </a:fld>
            <a:endParaRPr lang="en-US"/>
          </a:p>
        </p:txBody>
      </p:sp>
    </p:spTree>
    <p:extLst>
      <p:ext uri="{BB962C8B-B14F-4D97-AF65-F5344CB8AC3E}">
        <p14:creationId xmlns:p14="http://schemas.microsoft.com/office/powerpoint/2010/main" val="10827534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77</a:t>
            </a:fld>
            <a:endParaRPr lang="en-US"/>
          </a:p>
        </p:txBody>
      </p:sp>
    </p:spTree>
    <p:extLst>
      <p:ext uri="{BB962C8B-B14F-4D97-AF65-F5344CB8AC3E}">
        <p14:creationId xmlns:p14="http://schemas.microsoft.com/office/powerpoint/2010/main" val="804544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HTML5</a:t>
            </a:r>
          </a:p>
          <a:p>
            <a:r>
              <a:rPr lang="en-US" sz="1200" b="0" i="0" kern="1200" dirty="0">
                <a:solidFill>
                  <a:schemeClr val="tx1"/>
                </a:solidFill>
                <a:effectLst/>
                <a:latin typeface="+mn-lt"/>
                <a:ea typeface="+mn-ea"/>
                <a:cs typeface="+mn-cs"/>
              </a:rPr>
              <a:t>CSS3 (LESS CSS pre-processor)</a:t>
            </a:r>
          </a:p>
          <a:p>
            <a:r>
              <a:rPr lang="en-US" sz="1200" b="0" i="0" kern="1200" dirty="0">
                <a:solidFill>
                  <a:schemeClr val="tx1"/>
                </a:solidFill>
                <a:effectLst/>
                <a:latin typeface="+mn-lt"/>
                <a:ea typeface="+mn-ea"/>
                <a:cs typeface="+mn-cs"/>
              </a:rPr>
              <a:t>JQuery (primary JavaScript library)</a:t>
            </a:r>
          </a:p>
          <a:p>
            <a:r>
              <a:rPr lang="en-US" sz="1200" b="0" i="0" kern="1200" dirty="0" err="1">
                <a:solidFill>
                  <a:schemeClr val="tx1"/>
                </a:solidFill>
                <a:effectLst/>
                <a:latin typeface="+mn-lt"/>
                <a:ea typeface="+mn-ea"/>
                <a:cs typeface="+mn-cs"/>
              </a:rPr>
              <a:t>RequireJS</a:t>
            </a:r>
            <a:r>
              <a:rPr lang="en-US" sz="1200" b="0" i="0" kern="1200" dirty="0">
                <a:solidFill>
                  <a:schemeClr val="tx1"/>
                </a:solidFill>
                <a:effectLst/>
                <a:latin typeface="+mn-lt"/>
                <a:ea typeface="+mn-ea"/>
                <a:cs typeface="+mn-cs"/>
              </a:rPr>
              <a:t> (library that helps load JavaScript resources on demand)</a:t>
            </a:r>
          </a:p>
          <a:p>
            <a:r>
              <a:rPr lang="en-US" sz="1200" b="0" i="0" kern="1200" dirty="0">
                <a:solidFill>
                  <a:schemeClr val="tx1"/>
                </a:solidFill>
                <a:effectLst/>
                <a:latin typeface="+mn-lt"/>
                <a:ea typeface="+mn-ea"/>
                <a:cs typeface="+mn-cs"/>
              </a:rPr>
              <a:t>Third-party libraries (Zend Framework 1, Zend Framework 2, </a:t>
            </a:r>
            <a:r>
              <a:rPr lang="en-US" sz="1200" b="0" i="0" kern="1200" dirty="0" err="1">
                <a:solidFill>
                  <a:schemeClr val="tx1"/>
                </a:solidFill>
                <a:effectLst/>
                <a:latin typeface="+mn-lt"/>
                <a:ea typeface="+mn-ea"/>
                <a:cs typeface="+mn-cs"/>
              </a:rPr>
              <a:t>Symfony</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F6EE62E4-3306-424A-905E-F934714C4DCB}" type="slidenum">
              <a:rPr lang="en-US" smtClean="0"/>
              <a:pPr/>
              <a:t>8</a:t>
            </a:fld>
            <a:endParaRPr lang="en-US"/>
          </a:p>
        </p:txBody>
      </p:sp>
    </p:spTree>
    <p:extLst>
      <p:ext uri="{BB962C8B-B14F-4D97-AF65-F5344CB8AC3E}">
        <p14:creationId xmlns:p14="http://schemas.microsoft.com/office/powerpoint/2010/main" val="3701175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Overriding</a:t>
            </a:r>
            <a:r>
              <a:rPr lang="en-US" baseline="0" dirty="0"/>
              <a:t> Layouts is not recommended.</a:t>
            </a:r>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78</a:t>
            </a:fld>
            <a:endParaRPr lang="en-US"/>
          </a:p>
        </p:txBody>
      </p:sp>
    </p:spTree>
    <p:extLst>
      <p:ext uri="{BB962C8B-B14F-4D97-AF65-F5344CB8AC3E}">
        <p14:creationId xmlns:p14="http://schemas.microsoft.com/office/powerpoint/2010/main" val="4089012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80</a:t>
            </a:fld>
            <a:endParaRPr lang="en-US"/>
          </a:p>
        </p:txBody>
      </p:sp>
    </p:spTree>
    <p:extLst>
      <p:ext uri="{BB962C8B-B14F-4D97-AF65-F5344CB8AC3E}">
        <p14:creationId xmlns:p14="http://schemas.microsoft.com/office/powerpoint/2010/main" val="34076362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82</a:t>
            </a:fld>
            <a:endParaRPr lang="en-US"/>
          </a:p>
        </p:txBody>
      </p:sp>
    </p:spTree>
    <p:extLst>
      <p:ext uri="{BB962C8B-B14F-4D97-AF65-F5344CB8AC3E}">
        <p14:creationId xmlns:p14="http://schemas.microsoft.com/office/powerpoint/2010/main" val="40479900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83</a:t>
            </a:fld>
            <a:endParaRPr lang="en-US"/>
          </a:p>
        </p:txBody>
      </p:sp>
    </p:spTree>
    <p:extLst>
      <p:ext uri="{BB962C8B-B14F-4D97-AF65-F5344CB8AC3E}">
        <p14:creationId xmlns:p14="http://schemas.microsoft.com/office/powerpoint/2010/main" val="3069826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Collections</a:t>
            </a:r>
            <a:r>
              <a:rPr lang="en-US" sz="1200" b="0" i="0" kern="1200" baseline="0" dirty="0">
                <a:solidFill>
                  <a:schemeClr val="tx1"/>
                </a:solidFill>
                <a:effectLst/>
                <a:latin typeface="+mn-lt"/>
                <a:ea typeface="+mn-ea"/>
                <a:cs typeface="+mn-cs"/>
              </a:rPr>
              <a:t> implement: </a:t>
            </a:r>
            <a:r>
              <a:rPr lang="en-US" sz="1200" b="0" i="0" kern="1200" dirty="0" err="1">
                <a:solidFill>
                  <a:schemeClr val="tx1"/>
                </a:solidFill>
                <a:effectLst/>
                <a:latin typeface="+mn-lt"/>
                <a:ea typeface="+mn-ea"/>
                <a:cs typeface="+mn-cs"/>
              </a:rPr>
              <a:t>IteratorAggregate</a:t>
            </a:r>
            <a:r>
              <a:rPr lang="en-US" sz="1200" b="0" i="0" kern="1200" dirty="0">
                <a:solidFill>
                  <a:schemeClr val="tx1"/>
                </a:solidFill>
                <a:effectLst/>
                <a:latin typeface="+mn-lt"/>
                <a:ea typeface="+mn-ea"/>
                <a:cs typeface="+mn-cs"/>
              </a:rPr>
              <a:t> and Countable</a:t>
            </a:r>
          </a:p>
          <a:p>
            <a:r>
              <a:rPr lang="en-US" sz="1200" b="0" i="0" kern="1200" dirty="0">
                <a:solidFill>
                  <a:schemeClr val="tx1"/>
                </a:solidFill>
                <a:effectLst/>
                <a:latin typeface="+mn-lt"/>
                <a:ea typeface="+mn-ea"/>
                <a:cs typeface="+mn-cs"/>
              </a:rPr>
              <a:t>Model Collections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as arrays that also have methods attached.</a:t>
            </a:r>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84</a:t>
            </a:fld>
            <a:endParaRPr lang="en-US"/>
          </a:p>
        </p:txBody>
      </p:sp>
    </p:spTree>
    <p:extLst>
      <p:ext uri="{BB962C8B-B14F-4D97-AF65-F5344CB8AC3E}">
        <p14:creationId xmlns:p14="http://schemas.microsoft.com/office/powerpoint/2010/main" val="28803686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87</a:t>
            </a:fld>
            <a:endParaRPr lang="en-US"/>
          </a:p>
        </p:txBody>
      </p:sp>
    </p:spTree>
    <p:extLst>
      <p:ext uri="{BB962C8B-B14F-4D97-AF65-F5344CB8AC3E}">
        <p14:creationId xmlns:p14="http://schemas.microsoft.com/office/powerpoint/2010/main" val="4263111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Permissions can be an issue. See </a:t>
            </a:r>
            <a:r>
              <a:rPr lang="en-US" dirty="0" err="1" smtClean="0"/>
              <a:t>devdocs</a:t>
            </a:r>
            <a:r>
              <a:rPr lang="en-US" baseline="0" dirty="0" smtClean="0"/>
              <a:t> for more info</a:t>
            </a:r>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90</a:t>
            </a:fld>
            <a:endParaRPr lang="en-US"/>
          </a:p>
        </p:txBody>
      </p:sp>
    </p:spTree>
    <p:extLst>
      <p:ext uri="{BB962C8B-B14F-4D97-AF65-F5344CB8AC3E}">
        <p14:creationId xmlns:p14="http://schemas.microsoft.com/office/powerpoint/2010/main" val="395682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Permissions can be an issue. See </a:t>
            </a:r>
            <a:r>
              <a:rPr lang="en-US" dirty="0" err="1" smtClean="0"/>
              <a:t>devdocs</a:t>
            </a:r>
            <a:r>
              <a:rPr lang="en-US" baseline="0" dirty="0" smtClean="0"/>
              <a:t> for more info</a:t>
            </a:r>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91</a:t>
            </a:fld>
            <a:endParaRPr lang="en-US"/>
          </a:p>
        </p:txBody>
      </p:sp>
    </p:spTree>
    <p:extLst>
      <p:ext uri="{BB962C8B-B14F-4D97-AF65-F5344CB8AC3E}">
        <p14:creationId xmlns:p14="http://schemas.microsoft.com/office/powerpoint/2010/main" val="20904930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Customize</a:t>
            </a:r>
            <a:r>
              <a:rPr lang="en-US" baseline="0" dirty="0" smtClean="0"/>
              <a:t> allows you to set default </a:t>
            </a:r>
            <a:r>
              <a:rPr lang="en-US" baseline="0" dirty="0" err="1" smtClean="0"/>
              <a:t>timezone</a:t>
            </a:r>
            <a:r>
              <a:rPr lang="en-US" baseline="0" dirty="0" smtClean="0"/>
              <a:t>, currency, languages and modules</a:t>
            </a:r>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92</a:t>
            </a:fld>
            <a:endParaRPr lang="en-US"/>
          </a:p>
        </p:txBody>
      </p:sp>
    </p:spTree>
    <p:extLst>
      <p:ext uri="{BB962C8B-B14F-4D97-AF65-F5344CB8AC3E}">
        <p14:creationId xmlns:p14="http://schemas.microsoft.com/office/powerpoint/2010/main" val="11174600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rPr>
              <a:t>../../../vendor/</a:t>
            </a:r>
            <a:r>
              <a:rPr lang="en-US" sz="1200" dirty="0" err="1" smtClean="0">
                <a:effectLst/>
              </a:rPr>
              <a:t>phpunit</a:t>
            </a:r>
            <a:r>
              <a:rPr lang="en-US" sz="1200" dirty="0" smtClean="0">
                <a:effectLst/>
              </a:rPr>
              <a:t>/</a:t>
            </a:r>
            <a:r>
              <a:rPr lang="en-US" sz="1200" dirty="0" err="1" smtClean="0">
                <a:effectLst/>
              </a:rPr>
              <a:t>phpunit</a:t>
            </a:r>
            <a:r>
              <a:rPr lang="en-US" sz="1200" dirty="0" smtClean="0">
                <a:effectLst/>
              </a:rPr>
              <a:t>/</a:t>
            </a:r>
            <a:r>
              <a:rPr lang="en-US" sz="1200" dirty="0" err="1" smtClean="0">
                <a:effectLst/>
              </a:rPr>
              <a:t>phpunit</a:t>
            </a:r>
            <a:r>
              <a:rPr lang="en-US" sz="1200" dirty="0" smtClean="0">
                <a:effectLst/>
              </a:rPr>
              <a:t> \ </a:t>
            </a:r>
            <a:r>
              <a:rPr lang="en-US" sz="1200" dirty="0" err="1" smtClean="0">
                <a:effectLst/>
              </a:rPr>
              <a:t>testsuite</a:t>
            </a:r>
            <a:r>
              <a:rPr lang="en-US" sz="1200" dirty="0" smtClean="0">
                <a:effectLst/>
              </a:rPr>
              <a:t>/p</a:t>
            </a:r>
          </a:p>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103</a:t>
            </a:fld>
            <a:endParaRPr lang="en-US"/>
          </a:p>
        </p:txBody>
      </p:sp>
    </p:spTree>
    <p:extLst>
      <p:ext uri="{BB962C8B-B14F-4D97-AF65-F5344CB8AC3E}">
        <p14:creationId xmlns:p14="http://schemas.microsoft.com/office/powerpoint/2010/main" val="1882359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Better browser</a:t>
            </a:r>
            <a:r>
              <a:rPr lang="en-US" baseline="0" dirty="0"/>
              <a:t> caching</a:t>
            </a:r>
          </a:p>
          <a:p>
            <a:r>
              <a:rPr lang="en-US" baseline="0" dirty="0" err="1"/>
              <a:t>Etag</a:t>
            </a:r>
            <a:r>
              <a:rPr lang="en-US" baseline="0" dirty="0"/>
              <a:t> support to control browser cache</a:t>
            </a:r>
          </a:p>
          <a:p>
            <a:r>
              <a:rPr lang="en-US" baseline="0" dirty="0" err="1"/>
              <a:t>Js</a:t>
            </a:r>
            <a:r>
              <a:rPr lang="en-US" baseline="0" dirty="0"/>
              <a:t> resource bundles</a:t>
            </a:r>
          </a:p>
          <a:p>
            <a:r>
              <a:rPr lang="en-US" baseline="0" dirty="0" err="1"/>
              <a:t>Minification</a:t>
            </a:r>
            <a:r>
              <a:rPr lang="en-US" baseline="0" dirty="0"/>
              <a:t> of </a:t>
            </a:r>
            <a:r>
              <a:rPr lang="en-US" baseline="0" dirty="0" err="1"/>
              <a:t>css,js,html</a:t>
            </a:r>
            <a:endParaRPr lang="en-US" baseline="0" dirty="0"/>
          </a:p>
          <a:p>
            <a:r>
              <a:rPr lang="en-US" baseline="0" dirty="0"/>
              <a:t>Removal of inline </a:t>
            </a:r>
            <a:r>
              <a:rPr lang="en-US" baseline="0" dirty="0" err="1"/>
              <a:t>js</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9</a:t>
            </a:fld>
            <a:endParaRPr lang="en-US"/>
          </a:p>
        </p:txBody>
      </p:sp>
    </p:spTree>
    <p:extLst>
      <p:ext uri="{BB962C8B-B14F-4D97-AF65-F5344CB8AC3E}">
        <p14:creationId xmlns:p14="http://schemas.microsoft.com/office/powerpoint/2010/main" val="12253686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rPr>
              <a:t>../../../vendor/</a:t>
            </a:r>
            <a:r>
              <a:rPr lang="en-US" sz="1200" dirty="0" err="1" smtClean="0">
                <a:effectLst/>
              </a:rPr>
              <a:t>phpunit</a:t>
            </a:r>
            <a:r>
              <a:rPr lang="en-US" sz="1200" dirty="0" smtClean="0">
                <a:effectLst/>
              </a:rPr>
              <a:t>/</a:t>
            </a:r>
            <a:r>
              <a:rPr lang="en-US" sz="1200" dirty="0" err="1" smtClean="0">
                <a:effectLst/>
              </a:rPr>
              <a:t>phpunit</a:t>
            </a:r>
            <a:r>
              <a:rPr lang="en-US" sz="1200" dirty="0" smtClean="0">
                <a:effectLst/>
              </a:rPr>
              <a:t>/</a:t>
            </a:r>
            <a:r>
              <a:rPr lang="en-US" sz="1200" dirty="0" err="1" smtClean="0">
                <a:effectLst/>
              </a:rPr>
              <a:t>phpunit</a:t>
            </a:r>
            <a:r>
              <a:rPr lang="en-US" sz="1200" dirty="0" smtClean="0">
                <a:effectLst/>
              </a:rPr>
              <a:t> \ </a:t>
            </a:r>
            <a:r>
              <a:rPr lang="en-US" sz="1200" dirty="0" err="1" smtClean="0">
                <a:effectLst/>
              </a:rPr>
              <a:t>testsuite</a:t>
            </a:r>
            <a:r>
              <a:rPr lang="en-US" sz="1200" dirty="0" smtClean="0">
                <a:effectLst/>
              </a:rPr>
              <a:t>/p</a:t>
            </a:r>
          </a:p>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104</a:t>
            </a:fld>
            <a:endParaRPr lang="en-US"/>
          </a:p>
        </p:txBody>
      </p:sp>
    </p:spTree>
    <p:extLst>
      <p:ext uri="{BB962C8B-B14F-4D97-AF65-F5344CB8AC3E}">
        <p14:creationId xmlns:p14="http://schemas.microsoft.com/office/powerpoint/2010/main" val="9166438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a:t>Css</a:t>
            </a:r>
            <a:r>
              <a:rPr lang="en-US" dirty="0"/>
              <a:t>: </a:t>
            </a:r>
            <a:r>
              <a:rPr lang="en-US" sz="1200" b="0" i="0" kern="1200" dirty="0">
                <a:solidFill>
                  <a:schemeClr val="tx1"/>
                </a:solidFill>
                <a:effectLst/>
                <a:latin typeface="+mn-lt"/>
                <a:ea typeface="+mn-ea"/>
                <a:cs typeface="+mn-cs"/>
              </a:rPr>
              <a:t> ecommerce business goals according to best practices</a:t>
            </a:r>
          </a:p>
          <a:p>
            <a:r>
              <a:rPr lang="en-US" sz="1200" b="0" i="0" kern="1200" dirty="0">
                <a:solidFill>
                  <a:schemeClr val="tx1"/>
                </a:solidFill>
                <a:effectLst/>
                <a:latin typeface="+mn-lt"/>
                <a:ea typeface="+mn-ea"/>
                <a:cs typeface="+mn-cs"/>
              </a:rPr>
              <a:t>Fed: theming components and the ability to modify the user interface according to best practices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 Magento</a:t>
            </a:r>
            <a:r>
              <a:rPr lang="en-US" sz="1200" b="0" i="0" kern="1200" baseline="0" dirty="0">
                <a:solidFill>
                  <a:schemeClr val="tx1"/>
                </a:solidFill>
                <a:effectLst/>
                <a:latin typeface="+mn-lt"/>
                <a:ea typeface="+mn-ea"/>
                <a:cs typeface="+mn-cs"/>
              </a:rPr>
              <a:t> 2 Certification yet except Trained Partner Program.</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109</a:t>
            </a:fld>
            <a:endParaRPr lang="en-US"/>
          </a:p>
        </p:txBody>
      </p:sp>
    </p:spTree>
    <p:extLst>
      <p:ext uri="{BB962C8B-B14F-4D97-AF65-F5344CB8AC3E}">
        <p14:creationId xmlns:p14="http://schemas.microsoft.com/office/powerpoint/2010/main" val="39968217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114</a:t>
            </a:fld>
            <a:endParaRPr lang="en-US"/>
          </a:p>
        </p:txBody>
      </p:sp>
    </p:spTree>
    <p:extLst>
      <p:ext uri="{BB962C8B-B14F-4D97-AF65-F5344CB8AC3E}">
        <p14:creationId xmlns:p14="http://schemas.microsoft.com/office/powerpoint/2010/main" val="7469868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N98: customer,</a:t>
            </a:r>
            <a:r>
              <a:rPr lang="en-US" baseline="0" dirty="0"/>
              <a:t> admin, </a:t>
            </a:r>
            <a:r>
              <a:rPr lang="en-US" baseline="0" dirty="0" err="1"/>
              <a:t>db</a:t>
            </a:r>
            <a:r>
              <a:rPr lang="en-US" baseline="0" dirty="0"/>
              <a:t>, index, cache, </a:t>
            </a:r>
            <a:r>
              <a:rPr lang="en-US" baseline="0" dirty="0" err="1"/>
              <a:t>config</a:t>
            </a:r>
            <a:r>
              <a:rPr lang="en-US" baseline="0" dirty="0"/>
              <a:t> values, system, </a:t>
            </a:r>
            <a:r>
              <a:rPr lang="en-US" baseline="0" dirty="0" err="1"/>
              <a:t>cron</a:t>
            </a:r>
            <a:r>
              <a:rPr lang="en-US" baseline="0" dirty="0"/>
              <a:t>, module versions, and on and on and on</a:t>
            </a:r>
          </a:p>
          <a:p>
            <a:r>
              <a:rPr lang="en-US" baseline="0" dirty="0" err="1"/>
              <a:t>Frontools</a:t>
            </a:r>
            <a:r>
              <a:rPr lang="en-US" baseline="0" dirty="0"/>
              <a:t>:  Does some pretty amazing frontend development tasks, and can be used in the deployment pipeline.</a:t>
            </a:r>
            <a:endParaRPr lang="en-US" dirty="0"/>
          </a:p>
          <a:p>
            <a:r>
              <a:rPr lang="en-US" dirty="0" err="1"/>
              <a:t>Commercebug</a:t>
            </a:r>
            <a:r>
              <a:rPr lang="en-US" dirty="0"/>
              <a:t>: controller, module,</a:t>
            </a:r>
            <a:r>
              <a:rPr lang="en-US" baseline="0" dirty="0"/>
              <a:t> crud, collection, </a:t>
            </a:r>
            <a:r>
              <a:rPr lang="en-US" baseline="0" dirty="0" err="1"/>
              <a:t>blocks,layouts,events,observers</a:t>
            </a:r>
            <a:r>
              <a:rPr lang="en-US" baseline="0" dirty="0"/>
              <a:t>, some system tasks</a:t>
            </a:r>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116</a:t>
            </a:fld>
            <a:endParaRPr lang="en-US"/>
          </a:p>
        </p:txBody>
      </p:sp>
    </p:spTree>
    <p:extLst>
      <p:ext uri="{BB962C8B-B14F-4D97-AF65-F5344CB8AC3E}">
        <p14:creationId xmlns:p14="http://schemas.microsoft.com/office/powerpoint/2010/main" val="33082540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a:t>
            </a:r>
            <a:r>
              <a:rPr lang="en-US" baseline="0" dirty="0"/>
              <a:t> the #</a:t>
            </a:r>
            <a:r>
              <a:rPr lang="en-US" baseline="0" dirty="0" err="1"/>
              <a:t>realmagento</a:t>
            </a:r>
            <a:r>
              <a:rPr lang="en-US" baseline="0" dirty="0"/>
              <a:t> community, we need more developers and it a great bunch of people from all over the world. Once your in, you will never want to leave!</a:t>
            </a:r>
          </a:p>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119</a:t>
            </a:fld>
            <a:endParaRPr lang="en-US"/>
          </a:p>
        </p:txBody>
      </p:sp>
    </p:spTree>
    <p:extLst>
      <p:ext uri="{BB962C8B-B14F-4D97-AF65-F5344CB8AC3E}">
        <p14:creationId xmlns:p14="http://schemas.microsoft.com/office/powerpoint/2010/main" val="28502312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all thank you</a:t>
            </a:r>
            <a:r>
              <a:rPr lang="en-US" baseline="0" dirty="0"/>
              <a:t> for attending.</a:t>
            </a:r>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120</a:t>
            </a:fld>
            <a:endParaRPr lang="en-US"/>
          </a:p>
        </p:txBody>
      </p:sp>
    </p:spTree>
    <p:extLst>
      <p:ext uri="{BB962C8B-B14F-4D97-AF65-F5344CB8AC3E}">
        <p14:creationId xmlns:p14="http://schemas.microsoft.com/office/powerpoint/2010/main" val="2630106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10</a:t>
            </a:r>
            <a:r>
              <a:rPr lang="en-US" baseline="0" dirty="0"/>
              <a:t> minutes – go through frontend, and admin.</a:t>
            </a:r>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10</a:t>
            </a:fld>
            <a:endParaRPr lang="en-US"/>
          </a:p>
        </p:txBody>
      </p:sp>
    </p:spTree>
    <p:extLst>
      <p:ext uri="{BB962C8B-B14F-4D97-AF65-F5344CB8AC3E}">
        <p14:creationId xmlns:p14="http://schemas.microsoft.com/office/powerpoint/2010/main" val="3664081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EE62E4-3306-424A-905E-F934714C4DCB}" type="slidenum">
              <a:rPr lang="en-US" smtClean="0"/>
              <a:pPr/>
              <a:t>11</a:t>
            </a:fld>
            <a:endParaRPr lang="en-US"/>
          </a:p>
        </p:txBody>
      </p:sp>
    </p:spTree>
    <p:extLst>
      <p:ext uri="{BB962C8B-B14F-4D97-AF65-F5344CB8AC3E}">
        <p14:creationId xmlns:p14="http://schemas.microsoft.com/office/powerpoint/2010/main" val="23172791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wmf"/><Relationship Id="rId1" Type="http://schemas.openxmlformats.org/officeDocument/2006/relationships/vmlDrawing" Target="../drawings/vmlDrawing2.v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2.wmf"/><Relationship Id="rId1" Type="http://schemas.openxmlformats.org/officeDocument/2006/relationships/vmlDrawing" Target="../drawings/vmlDrawing3.v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3.wmf"/><Relationship Id="rId1" Type="http://schemas.openxmlformats.org/officeDocument/2006/relationships/vmlDrawing" Target="../drawings/vmlDrawing4.vml"/><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4.wmf"/><Relationship Id="rId1" Type="http://schemas.openxmlformats.org/officeDocument/2006/relationships/vmlDrawing" Target="../drawings/vmlDrawing5.vml"/><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4.wmf"/><Relationship Id="rId1" Type="http://schemas.openxmlformats.org/officeDocument/2006/relationships/vmlDrawing" Target="../drawings/vmlDrawing6.vml"/><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1.wmf"/><Relationship Id="rId1" Type="http://schemas.openxmlformats.org/officeDocument/2006/relationships/vmlDrawing" Target="../drawings/vmlDrawing7.v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9" name="Rectangle 2"/>
          <p:cNvSpPr>
            <a:spLocks noGrp="1" noChangeArrowheads="1"/>
          </p:cNvSpPr>
          <p:nvPr>
            <p:ph type="ctrTitle"/>
          </p:nvPr>
        </p:nvSpPr>
        <p:spPr>
          <a:xfrm>
            <a:off x="1295400" y="1371600"/>
            <a:ext cx="6553200" cy="1828800"/>
          </a:xfrm>
        </p:spPr>
        <p:txBody>
          <a:bodyPr anchor="ctr" anchorCtr="0"/>
          <a:lstStyle>
            <a:lvl1pPr algn="ctr">
              <a:defRPr sz="2700" b="0">
                <a:solidFill>
                  <a:schemeClr val="tx1"/>
                </a:solidFill>
              </a:defRPr>
            </a:lvl1pPr>
          </a:lstStyle>
          <a:p>
            <a:r>
              <a:rPr lang="en-US" dirty="0"/>
              <a:t>Click to edit Master title style</a:t>
            </a:r>
          </a:p>
        </p:txBody>
      </p:sp>
      <p:cxnSp>
        <p:nvCxnSpPr>
          <p:cNvPr id="12" name="Straight Connector 11"/>
          <p:cNvCxnSpPr/>
          <p:nvPr userDrawn="1"/>
        </p:nvCxnSpPr>
        <p:spPr>
          <a:xfrm>
            <a:off x="1257300" y="3429000"/>
            <a:ext cx="66294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Text Placeholder 16"/>
          <p:cNvSpPr>
            <a:spLocks noGrp="1"/>
          </p:cNvSpPr>
          <p:nvPr>
            <p:ph type="body" sz="quarter" idx="10" hasCustomPrompt="1"/>
          </p:nvPr>
        </p:nvSpPr>
        <p:spPr>
          <a:xfrm>
            <a:off x="1295400" y="3505200"/>
            <a:ext cx="6553200" cy="533400"/>
          </a:xfrm>
        </p:spPr>
        <p:txBody>
          <a:bodyPr/>
          <a:lstStyle>
            <a:lvl1pPr marL="135731" marR="0" indent="-135731" algn="ctr" defTabSz="685800" rtl="0" eaLnBrk="1" fontAlgn="base" latinLnBrk="0" hangingPunct="1">
              <a:lnSpc>
                <a:spcPct val="100000"/>
              </a:lnSpc>
              <a:spcBef>
                <a:spcPct val="20000"/>
              </a:spcBef>
              <a:spcAft>
                <a:spcPct val="30000"/>
              </a:spcAft>
              <a:buClr>
                <a:schemeClr val="hlink"/>
              </a:buClr>
              <a:buSzTx/>
              <a:buFontTx/>
              <a:buNone/>
              <a:tabLst/>
              <a:defRPr kumimoji="0" lang="en-US" sz="1800" b="0" i="0" u="none" strike="noStrike" kern="0" cap="none" spc="0" normalizeH="0" baseline="0" noProof="0" smtClean="0">
                <a:ln>
                  <a:noFill/>
                </a:ln>
                <a:solidFill>
                  <a:srgbClr val="F29C12"/>
                </a:solidFill>
                <a:effectLst/>
                <a:uLnTx/>
                <a:uFillTx/>
              </a:defRPr>
            </a:lvl1pPr>
          </a:lstStyle>
          <a:p>
            <a:pPr lvl="0"/>
            <a:r>
              <a:rPr lang="en-US" dirty="0"/>
              <a:t>Click to edit Master SUB title style</a:t>
            </a:r>
          </a:p>
        </p:txBody>
      </p:sp>
      <p:graphicFrame>
        <p:nvGraphicFramePr>
          <p:cNvPr id="4" name="Object 3"/>
          <p:cNvGraphicFramePr>
            <a:graphicFrameLocks noChangeAspect="1"/>
          </p:cNvGraphicFramePr>
          <p:nvPr userDrawn="1">
            <p:extLst>
              <p:ext uri="{D42A27DB-BD31-4B8C-83A1-F6EECF244321}">
                <p14:modId xmlns:p14="http://schemas.microsoft.com/office/powerpoint/2010/main" val="1395580264"/>
              </p:ext>
            </p:extLst>
          </p:nvPr>
        </p:nvGraphicFramePr>
        <p:xfrm>
          <a:off x="-304800" y="5718629"/>
          <a:ext cx="9753600" cy="2776219"/>
        </p:xfrm>
        <a:graphic>
          <a:graphicData uri="http://schemas.openxmlformats.org/presentationml/2006/ole">
            <mc:AlternateContent xmlns:mc="http://schemas.openxmlformats.org/markup-compatibility/2006">
              <mc:Choice xmlns:v="urn:schemas-microsoft-com:vml" Requires="v">
                <p:oleObj spid="_x0000_s18472" name="Image" r:id="rId3" imgW="12190320" imgH="3466440" progId="Photoshop.Image.13">
                  <p:embed/>
                </p:oleObj>
              </mc:Choice>
              <mc:Fallback>
                <p:oleObj name="Image" r:id="rId3" imgW="12190320" imgH="3466440" progId="Photoshop.Image.13">
                  <p:embed/>
                  <p:pic>
                    <p:nvPicPr>
                      <p:cNvPr id="0" name=""/>
                      <p:cNvPicPr/>
                      <p:nvPr/>
                    </p:nvPicPr>
                    <p:blipFill>
                      <a:blip r:embed="rId4"/>
                      <a:stretch>
                        <a:fillRect/>
                      </a:stretch>
                    </p:blipFill>
                    <p:spPr>
                      <a:xfrm>
                        <a:off x="-304800" y="5718629"/>
                        <a:ext cx="9753600" cy="2776219"/>
                      </a:xfrm>
                      <a:prstGeom prst="rect">
                        <a:avLst/>
                      </a:prstGeom>
                    </p:spPr>
                  </p:pic>
                </p:oleObj>
              </mc:Fallback>
            </mc:AlternateContent>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11" name="Slide Number Placeholder 6"/>
          <p:cNvSpPr txBox="1">
            <a:spLocks/>
          </p:cNvSpPr>
          <p:nvPr/>
        </p:nvSpPr>
        <p:spPr>
          <a:xfrm>
            <a:off x="82300" y="6540649"/>
            <a:ext cx="633443" cy="305160"/>
          </a:xfrm>
          <a:prstGeom prst="rect">
            <a:avLst/>
          </a:prstGeom>
        </p:spPr>
        <p:txBody>
          <a:bodyPr vert="horz" lIns="68580" tIns="34290" rIns="68580" bIns="34290" rtlCol="0" anchor="ctr"/>
          <a:lstStyle>
            <a:lvl1pPr algn="r">
              <a:defRPr sz="1200">
                <a:solidFill>
                  <a:schemeClr val="tx1">
                    <a:tint val="75000"/>
                  </a:schemeClr>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23C41">
                  <a:tint val="75000"/>
                </a:srgbClr>
              </a:solidFill>
              <a:effectLst/>
              <a:uLnTx/>
              <a:uFillTx/>
              <a:latin typeface="+mn-lt"/>
              <a:ea typeface="+mn-ea"/>
              <a:cs typeface="+mn-cs"/>
            </a:endParaRPr>
          </a:p>
        </p:txBody>
      </p:sp>
      <p:cxnSp>
        <p:nvCxnSpPr>
          <p:cNvPr id="14" name="Straight Connector 13"/>
          <p:cNvCxnSpPr/>
          <p:nvPr userDrawn="1"/>
        </p:nvCxnSpPr>
        <p:spPr>
          <a:xfrm>
            <a:off x="1257300" y="3429000"/>
            <a:ext cx="66294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0"/>
          </p:nvPr>
        </p:nvSpPr>
        <p:spPr>
          <a:xfrm>
            <a:off x="1295400" y="1447800"/>
            <a:ext cx="6553200" cy="1905000"/>
          </a:xfrm>
        </p:spPr>
        <p:txBody>
          <a:bodyPr anchor="b"/>
          <a:lstStyle>
            <a:lvl1pPr algn="ctr">
              <a:buNone/>
              <a:defRPr kumimoji="0" lang="en-US" sz="2700" b="0" i="0" u="none" strike="noStrike" kern="0" cap="none" spc="0" normalizeH="0" baseline="0" noProof="0" dirty="0" smtClean="0">
                <a:ln>
                  <a:noFill/>
                </a:ln>
                <a:solidFill>
                  <a:schemeClr val="tx1"/>
                </a:solidFill>
                <a:effectLst/>
                <a:uLnTx/>
                <a:uFillTx/>
                <a:latin typeface="+mj-lt"/>
                <a:ea typeface="+mj-ea"/>
                <a:cs typeface="+mj-cs"/>
              </a:defRPr>
            </a:lvl1pPr>
          </a:lstStyle>
          <a:p>
            <a:pPr lvl="0"/>
            <a:endParaRPr lang="en-US" dirty="0"/>
          </a:p>
        </p:txBody>
      </p:sp>
      <p:sp>
        <p:nvSpPr>
          <p:cNvPr id="20" name="Text Placeholder 19"/>
          <p:cNvSpPr>
            <a:spLocks noGrp="1"/>
          </p:cNvSpPr>
          <p:nvPr>
            <p:ph type="body" sz="quarter" idx="11"/>
          </p:nvPr>
        </p:nvSpPr>
        <p:spPr>
          <a:xfrm>
            <a:off x="1295400" y="3505200"/>
            <a:ext cx="6553200" cy="838200"/>
          </a:xfrm>
        </p:spPr>
        <p:txBody>
          <a:bodyPr/>
          <a:lstStyle>
            <a:lvl1pPr algn="ctr">
              <a:buNone/>
              <a:defRPr kumimoji="0" lang="en-US" sz="2100" b="0" i="0" u="none" strike="noStrike" kern="0" cap="none" spc="0" normalizeH="0" baseline="0" noProof="0" dirty="0" smtClean="0">
                <a:ln>
                  <a:noFill/>
                </a:ln>
                <a:solidFill>
                  <a:srgbClr val="ED8411"/>
                </a:solidFill>
                <a:effectLst/>
                <a:uLnTx/>
                <a:uFillTx/>
                <a:latin typeface="+mj-lt"/>
                <a:ea typeface="+mj-ea"/>
                <a:cs typeface="+mj-cs"/>
              </a:defRPr>
            </a:lvl1pPr>
          </a:lstStyle>
          <a:p>
            <a:pPr lvl="0"/>
            <a:endParaRPr lang="en-US" dirty="0"/>
          </a:p>
        </p:txBody>
      </p:sp>
      <p:graphicFrame>
        <p:nvGraphicFramePr>
          <p:cNvPr id="3" name="Object 2"/>
          <p:cNvGraphicFramePr>
            <a:graphicFrameLocks noChangeAspect="1"/>
          </p:cNvGraphicFramePr>
          <p:nvPr userDrawn="1">
            <p:extLst>
              <p:ext uri="{D42A27DB-BD31-4B8C-83A1-F6EECF244321}">
                <p14:modId xmlns:p14="http://schemas.microsoft.com/office/powerpoint/2010/main" val="2984311650"/>
              </p:ext>
            </p:extLst>
          </p:nvPr>
        </p:nvGraphicFramePr>
        <p:xfrm>
          <a:off x="1192" y="6248400"/>
          <a:ext cx="9142809" cy="3467100"/>
        </p:xfrm>
        <a:graphic>
          <a:graphicData uri="http://schemas.openxmlformats.org/presentationml/2006/ole">
            <mc:AlternateContent xmlns:mc="http://schemas.openxmlformats.org/markup-compatibility/2006">
              <mc:Choice xmlns:v="urn:schemas-microsoft-com:vml" Requires="v">
                <p:oleObj spid="_x0000_s17447" name="Image" r:id="rId3" imgW="12190320" imgH="3466440" progId="Photoshop.Image.13">
                  <p:embed/>
                </p:oleObj>
              </mc:Choice>
              <mc:Fallback>
                <p:oleObj name="Image" r:id="rId3" imgW="12190320" imgH="3466440" progId="Photoshop.Image.13">
                  <p:embed/>
                  <p:pic>
                    <p:nvPicPr>
                      <p:cNvPr id="0" name=""/>
                      <p:cNvPicPr/>
                      <p:nvPr/>
                    </p:nvPicPr>
                    <p:blipFill>
                      <a:blip r:embed="rId4"/>
                      <a:stretch>
                        <a:fillRect/>
                      </a:stretch>
                    </p:blipFill>
                    <p:spPr>
                      <a:xfrm>
                        <a:off x="1192" y="6248400"/>
                        <a:ext cx="9142809" cy="3467100"/>
                      </a:xfrm>
                      <a:prstGeom prst="rect">
                        <a:avLst/>
                      </a:prstGeom>
                    </p:spPr>
                  </p:pic>
                </p:oleObj>
              </mc:Fallback>
            </mc:AlternateContent>
          </a:graphicData>
        </a:graphic>
      </p:graphicFrame>
    </p:spTree>
    <p:extLst>
      <p:ext uri="{BB962C8B-B14F-4D97-AF65-F5344CB8AC3E}">
        <p14:creationId xmlns:p14="http://schemas.microsoft.com/office/powerpoint/2010/main" val="3673562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graphicFrame>
        <p:nvGraphicFramePr>
          <p:cNvPr id="17" name="Object 16"/>
          <p:cNvGraphicFramePr>
            <a:graphicFrameLocks noChangeAspect="1"/>
          </p:cNvGraphicFramePr>
          <p:nvPr userDrawn="1">
            <p:extLst>
              <p:ext uri="{D42A27DB-BD31-4B8C-83A1-F6EECF244321}">
                <p14:modId xmlns:p14="http://schemas.microsoft.com/office/powerpoint/2010/main" val="1803501884"/>
              </p:ext>
            </p:extLst>
          </p:nvPr>
        </p:nvGraphicFramePr>
        <p:xfrm>
          <a:off x="-2839" y="0"/>
          <a:ext cx="9149145" cy="6858000"/>
        </p:xfrm>
        <a:graphic>
          <a:graphicData uri="http://schemas.openxmlformats.org/presentationml/2006/ole">
            <mc:AlternateContent xmlns:mc="http://schemas.openxmlformats.org/markup-compatibility/2006">
              <mc:Choice xmlns:v="urn:schemas-microsoft-com:vml" Requires="v">
                <p:oleObj spid="_x0000_s12329" name="Image" r:id="rId3" imgW="8469720" imgH="6348960" progId="Photoshop.Image.13">
                  <p:embed/>
                </p:oleObj>
              </mc:Choice>
              <mc:Fallback>
                <p:oleObj name="Image" r:id="rId3" imgW="8469720" imgH="6348960" progId="Photoshop.Image.13">
                  <p:embed/>
                  <p:pic>
                    <p:nvPicPr>
                      <p:cNvPr id="0" name=""/>
                      <p:cNvPicPr/>
                      <p:nvPr/>
                    </p:nvPicPr>
                    <p:blipFill>
                      <a:blip r:embed="rId4"/>
                      <a:stretch>
                        <a:fillRect/>
                      </a:stretch>
                    </p:blipFill>
                    <p:spPr>
                      <a:xfrm>
                        <a:off x="-2839" y="0"/>
                        <a:ext cx="9149145" cy="6858000"/>
                      </a:xfrm>
                      <a:prstGeom prst="rect">
                        <a:avLst/>
                      </a:prstGeom>
                    </p:spPr>
                  </p:pic>
                </p:oleObj>
              </mc:Fallback>
            </mc:AlternateContent>
          </a:graphicData>
        </a:graphic>
      </p:graphicFrame>
      <p:sp>
        <p:nvSpPr>
          <p:cNvPr id="10" name="Rectangle 2"/>
          <p:cNvSpPr>
            <a:spLocks noGrp="1" noChangeArrowheads="1"/>
          </p:cNvSpPr>
          <p:nvPr>
            <p:ph type="ctrTitle"/>
          </p:nvPr>
        </p:nvSpPr>
        <p:spPr>
          <a:xfrm>
            <a:off x="228600" y="1066800"/>
            <a:ext cx="4038600" cy="2743200"/>
          </a:xfrm>
        </p:spPr>
        <p:txBody>
          <a:bodyPr anchor="b" anchorCtr="0"/>
          <a:lstStyle>
            <a:lvl1pPr algn="l">
              <a:defRPr sz="2700" b="0">
                <a:solidFill>
                  <a:schemeClr val="tx1"/>
                </a:solidFill>
              </a:defRPr>
            </a:lvl1pPr>
          </a:lstStyle>
          <a:p>
            <a:r>
              <a:rPr lang="en-US" dirty="0"/>
              <a:t>Click to edit Master title style</a:t>
            </a:r>
          </a:p>
        </p:txBody>
      </p:sp>
      <p:cxnSp>
        <p:nvCxnSpPr>
          <p:cNvPr id="13" name="Straight Connector 12"/>
          <p:cNvCxnSpPr/>
          <p:nvPr userDrawn="1"/>
        </p:nvCxnSpPr>
        <p:spPr>
          <a:xfrm>
            <a:off x="190500" y="3810000"/>
            <a:ext cx="40767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0"/>
          </p:nvPr>
        </p:nvSpPr>
        <p:spPr>
          <a:xfrm>
            <a:off x="228600" y="3962400"/>
            <a:ext cx="4038600" cy="533400"/>
          </a:xfrm>
          <a:noFill/>
          <a:ln w="9525">
            <a:noFill/>
            <a:miter lim="800000"/>
            <a:headEnd/>
            <a:tailEnd/>
          </a:ln>
          <a:effectLst/>
        </p:spPr>
        <p:txBody>
          <a:bodyPr vert="horz" wrap="square" lIns="0" tIns="45720" rIns="91440" bIns="45720" numCol="1" anchor="ctr" anchorCtr="0" compatLnSpc="1">
            <a:prstTxWarp prst="textNoShape">
              <a:avLst/>
            </a:prstTxWarp>
          </a:bodyPr>
          <a:lstStyle>
            <a:lvl1pPr>
              <a:buNone/>
              <a:defRPr kumimoji="0" lang="en-US" sz="2100" b="0" i="0" u="none" strike="noStrike" kern="0" cap="none" spc="0" normalizeH="0" baseline="0" noProof="0" dirty="0" smtClean="0">
                <a:ln>
                  <a:noFill/>
                </a:ln>
                <a:solidFill>
                  <a:srgbClr val="ED8411"/>
                </a:solidFill>
                <a:effectLst/>
                <a:uLnTx/>
                <a:uFillTx/>
                <a:latin typeface="+mj-lt"/>
                <a:ea typeface="+mj-ea"/>
                <a:cs typeface="+mj-cs"/>
              </a:defRPr>
            </a:lvl1pPr>
          </a:lstStyle>
          <a:p>
            <a:pPr marL="0" marR="0" lvl="0" indent="0" algn="l" defTabSz="685800" rtl="0" eaLnBrk="1" fontAlgn="base" latinLnBrk="0" hangingPunct="1">
              <a:lnSpc>
                <a:spcPct val="100000"/>
              </a:lnSpc>
              <a:spcBef>
                <a:spcPct val="0"/>
              </a:spcBef>
              <a:spcAft>
                <a:spcPct val="0"/>
              </a:spcAft>
              <a:buClrTx/>
              <a:buSzTx/>
              <a:buFontTx/>
              <a:buNone/>
              <a:tabLst/>
              <a:defRPr/>
            </a:pP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3" y="1905000"/>
            <a:ext cx="8229600" cy="4178300"/>
          </a:xfrm>
        </p:spPr>
        <p:txBody>
          <a:bodyPr/>
          <a:lstStyle>
            <a:lvl2pPr marL="335756" indent="-198835">
              <a:defRPr/>
            </a:lvl2pPr>
            <a:lvl3pPr marL="534591" indent="-129779">
              <a:defRPr/>
            </a:lvl3pPr>
            <a:lvl4pPr marL="740569" indent="-136922">
              <a:defRPr/>
            </a:lvl4pPr>
            <a:lvl5pPr marL="871538" indent="-130969">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2"/>
          <p:cNvSpPr>
            <a:spLocks noGrp="1" noChangeArrowheads="1"/>
          </p:cNvSpPr>
          <p:nvPr>
            <p:ph type="title"/>
          </p:nvPr>
        </p:nvSpPr>
        <p:spPr bwMode="auto">
          <a:xfrm>
            <a:off x="457200" y="304810"/>
            <a:ext cx="8229600" cy="735013"/>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lvl1pPr>
              <a:defRPr>
                <a:solidFill>
                  <a:schemeClr val="tx1"/>
                </a:solidFill>
              </a:defRPr>
            </a:lvl1pPr>
          </a:lstStyle>
          <a:p>
            <a:pPr lvl="0"/>
            <a:r>
              <a:rPr lang="en-US" dirty="0"/>
              <a:t>Click to edit Master title style</a:t>
            </a:r>
          </a:p>
        </p:txBody>
      </p:sp>
      <p:graphicFrame>
        <p:nvGraphicFramePr>
          <p:cNvPr id="4" name="Object 3"/>
          <p:cNvGraphicFramePr>
            <a:graphicFrameLocks noChangeAspect="1"/>
          </p:cNvGraphicFramePr>
          <p:nvPr userDrawn="1">
            <p:extLst>
              <p:ext uri="{D42A27DB-BD31-4B8C-83A1-F6EECF244321}">
                <p14:modId xmlns:p14="http://schemas.microsoft.com/office/powerpoint/2010/main" val="1925867742"/>
              </p:ext>
            </p:extLst>
          </p:nvPr>
        </p:nvGraphicFramePr>
        <p:xfrm>
          <a:off x="0" y="1179516"/>
          <a:ext cx="9144000" cy="292895"/>
        </p:xfrm>
        <a:graphic>
          <a:graphicData uri="http://schemas.openxmlformats.org/presentationml/2006/ole">
            <mc:AlternateContent xmlns:mc="http://schemas.openxmlformats.org/markup-compatibility/2006">
              <mc:Choice xmlns:v="urn:schemas-microsoft-com:vml" Requires="v">
                <p:oleObj spid="_x0000_s8236" name="Image" r:id="rId3" imgW="12190320" imgH="393480" progId="Photoshop.Image.13">
                  <p:embed/>
                </p:oleObj>
              </mc:Choice>
              <mc:Fallback>
                <p:oleObj name="Image" r:id="rId3" imgW="12190320" imgH="393480" progId="Photoshop.Image.13">
                  <p:embed/>
                  <p:pic>
                    <p:nvPicPr>
                      <p:cNvPr id="0" name=""/>
                      <p:cNvPicPr/>
                      <p:nvPr/>
                    </p:nvPicPr>
                    <p:blipFill>
                      <a:blip r:embed="rId4"/>
                      <a:stretch>
                        <a:fillRect/>
                      </a:stretch>
                    </p:blipFill>
                    <p:spPr>
                      <a:xfrm>
                        <a:off x="0" y="1179516"/>
                        <a:ext cx="9144000" cy="292895"/>
                      </a:xfrm>
                      <a:prstGeom prst="rect">
                        <a:avLst/>
                      </a:prstGeom>
                    </p:spPr>
                  </p:pic>
                </p:oleObj>
              </mc:Fallback>
            </mc:AlternateContent>
          </a:graphicData>
        </a:graphic>
      </p:graphicFrame>
    </p:spTree>
    <p:extLst>
      <p:ext uri="{BB962C8B-B14F-4D97-AF65-F5344CB8AC3E}">
        <p14:creationId xmlns:p14="http://schemas.microsoft.com/office/powerpoint/2010/main" val="17116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8" y="1905000"/>
            <a:ext cx="4027487" cy="4267200"/>
          </a:xfrm>
        </p:spPr>
        <p:txBody>
          <a:bodyPr/>
          <a:lstStyle>
            <a:lvl2pPr marL="335756" indent="-198835">
              <a:defRPr/>
            </a:lvl2pPr>
            <a:lvl3pPr marL="534591" indent="-129779">
              <a:defRPr/>
            </a:lvl3pPr>
            <a:lvl4pPr marL="740569" indent="-136922">
              <a:defRPr/>
            </a:lvl4pPr>
            <a:lvl5pPr marL="871538" indent="-130969">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2"/>
          <p:cNvSpPr>
            <a:spLocks noGrp="1" noChangeArrowheads="1"/>
          </p:cNvSpPr>
          <p:nvPr>
            <p:ph type="title"/>
          </p:nvPr>
        </p:nvSpPr>
        <p:spPr bwMode="auto">
          <a:xfrm>
            <a:off x="457200" y="304810"/>
            <a:ext cx="8229600" cy="735013"/>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lvl1pPr>
              <a:defRPr>
                <a:solidFill>
                  <a:schemeClr val="tx1"/>
                </a:solidFill>
              </a:defRPr>
            </a:lvl1pPr>
          </a:lstStyle>
          <a:p>
            <a:pPr lvl="0"/>
            <a:r>
              <a:rPr lang="en-US" dirty="0"/>
              <a:t>Click to edit Master title style</a:t>
            </a:r>
          </a:p>
        </p:txBody>
      </p:sp>
      <p:sp>
        <p:nvSpPr>
          <p:cNvPr id="8" name="Content Placeholder 2"/>
          <p:cNvSpPr>
            <a:spLocks noGrp="1"/>
          </p:cNvSpPr>
          <p:nvPr>
            <p:ph idx="10"/>
          </p:nvPr>
        </p:nvSpPr>
        <p:spPr>
          <a:xfrm>
            <a:off x="4648200" y="1905000"/>
            <a:ext cx="4202112" cy="4267200"/>
          </a:xfrm>
        </p:spPr>
        <p:txBody>
          <a:bodyPr/>
          <a:lstStyle>
            <a:lvl2pPr marL="335756" indent="-198835">
              <a:defRPr/>
            </a:lvl2pPr>
            <a:lvl3pPr marL="534591" indent="-129779">
              <a:defRPr/>
            </a:lvl3pPr>
            <a:lvl4pPr marL="740569" indent="-136922">
              <a:defRPr/>
            </a:lvl4pPr>
            <a:lvl5pPr marL="871538" indent="-130969">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aphicFrame>
        <p:nvGraphicFramePr>
          <p:cNvPr id="17" name="Object 16"/>
          <p:cNvGraphicFramePr>
            <a:graphicFrameLocks noChangeAspect="1"/>
          </p:cNvGraphicFramePr>
          <p:nvPr userDrawn="1">
            <p:extLst>
              <p:ext uri="{D42A27DB-BD31-4B8C-83A1-F6EECF244321}">
                <p14:modId xmlns:p14="http://schemas.microsoft.com/office/powerpoint/2010/main" val="1763822445"/>
              </p:ext>
            </p:extLst>
          </p:nvPr>
        </p:nvGraphicFramePr>
        <p:xfrm>
          <a:off x="0" y="1179516"/>
          <a:ext cx="9144000" cy="292895"/>
        </p:xfrm>
        <a:graphic>
          <a:graphicData uri="http://schemas.openxmlformats.org/presentationml/2006/ole">
            <mc:AlternateContent xmlns:mc="http://schemas.openxmlformats.org/markup-compatibility/2006">
              <mc:Choice xmlns:v="urn:schemas-microsoft-com:vml" Requires="v">
                <p:oleObj spid="_x0000_s9260" name="Image" r:id="rId3" imgW="12190320" imgH="393480" progId="Photoshop.Image.13">
                  <p:embed/>
                </p:oleObj>
              </mc:Choice>
              <mc:Fallback>
                <p:oleObj name="Image" r:id="rId3" imgW="12190320" imgH="393480" progId="Photoshop.Image.13">
                  <p:embed/>
                  <p:pic>
                    <p:nvPicPr>
                      <p:cNvPr id="4" name="Object 3"/>
                      <p:cNvPicPr/>
                      <p:nvPr/>
                    </p:nvPicPr>
                    <p:blipFill>
                      <a:blip r:embed="rId4"/>
                      <a:stretch>
                        <a:fillRect/>
                      </a:stretch>
                    </p:blipFill>
                    <p:spPr>
                      <a:xfrm>
                        <a:off x="0" y="1179516"/>
                        <a:ext cx="9144000" cy="292895"/>
                      </a:xfrm>
                      <a:prstGeom prst="rect">
                        <a:avLst/>
                      </a:prstGeom>
                    </p:spPr>
                  </p:pic>
                </p:oleObj>
              </mc:Fallback>
            </mc:AlternateContent>
          </a:graphicData>
        </a:graphic>
      </p:graphicFrame>
    </p:spTree>
    <p:extLst>
      <p:ext uri="{BB962C8B-B14F-4D97-AF65-F5344CB8AC3E}">
        <p14:creationId xmlns:p14="http://schemas.microsoft.com/office/powerpoint/2010/main" val="244001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3" y="1371600"/>
            <a:ext cx="8229600" cy="4711700"/>
          </a:xfrm>
        </p:spPr>
        <p:txBody>
          <a:bodyPr/>
          <a:lstStyle>
            <a:lvl2pPr marL="335756" indent="-198835">
              <a:defRPr/>
            </a:lvl2pPr>
            <a:lvl3pPr marL="534591" indent="-129779">
              <a:defRPr/>
            </a:lvl3pPr>
            <a:lvl4pPr marL="740569" indent="-136922">
              <a:defRPr/>
            </a:lvl4pPr>
            <a:lvl5pPr marL="871538" indent="-130969">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2"/>
          <p:cNvSpPr>
            <a:spLocks noGrp="1" noChangeArrowheads="1"/>
          </p:cNvSpPr>
          <p:nvPr>
            <p:ph type="title"/>
          </p:nvPr>
        </p:nvSpPr>
        <p:spPr bwMode="auto">
          <a:xfrm>
            <a:off x="457200" y="304810"/>
            <a:ext cx="8229600" cy="735013"/>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lvl1pPr>
              <a:defRPr>
                <a:solidFill>
                  <a:schemeClr val="tx1"/>
                </a:solidFill>
              </a:defRPr>
            </a:lvl1pPr>
          </a:lstStyle>
          <a:p>
            <a:pPr lvl="0"/>
            <a:r>
              <a:rPr lang="en-US" dirty="0"/>
              <a:t>Click to edit Master title style</a:t>
            </a:r>
          </a:p>
        </p:txBody>
      </p:sp>
      <p:cxnSp>
        <p:nvCxnSpPr>
          <p:cNvPr id="14" name="Straight Connector 13"/>
          <p:cNvCxnSpPr/>
          <p:nvPr userDrawn="1"/>
        </p:nvCxnSpPr>
        <p:spPr>
          <a:xfrm>
            <a:off x="457200" y="1066800"/>
            <a:ext cx="8229600" cy="0"/>
          </a:xfrm>
          <a:prstGeom prst="line">
            <a:avLst/>
          </a:prstGeom>
          <a:ln>
            <a:solidFill>
              <a:srgbClr val="F29C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60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8" y="1371600"/>
            <a:ext cx="4027487" cy="4800600"/>
          </a:xfrm>
        </p:spPr>
        <p:txBody>
          <a:bodyPr/>
          <a:lstStyle>
            <a:lvl2pPr marL="335756" indent="-198835">
              <a:defRPr/>
            </a:lvl2pPr>
            <a:lvl3pPr marL="534591" indent="-129779">
              <a:defRPr/>
            </a:lvl3pPr>
            <a:lvl4pPr marL="740569" indent="-136922">
              <a:defRPr/>
            </a:lvl4pPr>
            <a:lvl5pPr marL="871538" indent="-130969">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2"/>
          <p:cNvSpPr>
            <a:spLocks noGrp="1" noChangeArrowheads="1"/>
          </p:cNvSpPr>
          <p:nvPr>
            <p:ph type="title"/>
          </p:nvPr>
        </p:nvSpPr>
        <p:spPr bwMode="auto">
          <a:xfrm>
            <a:off x="457200" y="304810"/>
            <a:ext cx="8229600" cy="735013"/>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lvl1pPr>
              <a:defRPr>
                <a:solidFill>
                  <a:schemeClr val="tx1"/>
                </a:solidFill>
              </a:defRPr>
            </a:lvl1pPr>
          </a:lstStyle>
          <a:p>
            <a:pPr lvl="0"/>
            <a:r>
              <a:rPr lang="en-US" dirty="0"/>
              <a:t>Click to edit Master title style</a:t>
            </a:r>
          </a:p>
        </p:txBody>
      </p:sp>
      <p:sp>
        <p:nvSpPr>
          <p:cNvPr id="8" name="Content Placeholder 2"/>
          <p:cNvSpPr>
            <a:spLocks noGrp="1"/>
          </p:cNvSpPr>
          <p:nvPr>
            <p:ph idx="10"/>
          </p:nvPr>
        </p:nvSpPr>
        <p:spPr>
          <a:xfrm>
            <a:off x="4648200" y="1371600"/>
            <a:ext cx="4202112" cy="4800600"/>
          </a:xfrm>
        </p:spPr>
        <p:txBody>
          <a:bodyPr/>
          <a:lstStyle>
            <a:lvl2pPr marL="335756" indent="-198835">
              <a:defRPr/>
            </a:lvl2pPr>
            <a:lvl3pPr marL="534591" indent="-129779">
              <a:defRPr/>
            </a:lvl3pPr>
            <a:lvl4pPr marL="740569" indent="-136922">
              <a:defRPr/>
            </a:lvl4pPr>
            <a:lvl5pPr marL="871538" indent="-130969">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userDrawn="1"/>
        </p:nvCxnSpPr>
        <p:spPr>
          <a:xfrm>
            <a:off x="457200" y="1066800"/>
            <a:ext cx="8229600" cy="0"/>
          </a:xfrm>
          <a:prstGeom prst="line">
            <a:avLst/>
          </a:prstGeom>
          <a:ln>
            <a:solidFill>
              <a:srgbClr val="F29C12"/>
            </a:solidFill>
          </a:ln>
        </p:spPr>
        <p:style>
          <a:lnRef idx="1">
            <a:schemeClr val="accent1"/>
          </a:lnRef>
          <a:fillRef idx="0">
            <a:schemeClr val="accent1"/>
          </a:fillRef>
          <a:effectRef idx="0">
            <a:schemeClr val="accent1"/>
          </a:effectRef>
          <a:fontRef idx="minor">
            <a:schemeClr val="tx1"/>
          </a:fontRef>
        </p:style>
      </p:cxnSp>
      <p:graphicFrame>
        <p:nvGraphicFramePr>
          <p:cNvPr id="15" name="Object 14"/>
          <p:cNvGraphicFramePr>
            <a:graphicFrameLocks noChangeAspect="1"/>
          </p:cNvGraphicFramePr>
          <p:nvPr userDrawn="1">
            <p:extLst>
              <p:ext uri="{D42A27DB-BD31-4B8C-83A1-F6EECF244321}">
                <p14:modId xmlns:p14="http://schemas.microsoft.com/office/powerpoint/2010/main" val="304764266"/>
              </p:ext>
            </p:extLst>
          </p:nvPr>
        </p:nvGraphicFramePr>
        <p:xfrm>
          <a:off x="1" y="6261100"/>
          <a:ext cx="9142809" cy="596900"/>
        </p:xfrm>
        <a:graphic>
          <a:graphicData uri="http://schemas.openxmlformats.org/presentationml/2006/ole">
            <mc:AlternateContent xmlns:mc="http://schemas.openxmlformats.org/markup-compatibility/2006">
              <mc:Choice xmlns:v="urn:schemas-microsoft-com:vml" Requires="v">
                <p:oleObj spid="_x0000_s11305" name="Image" r:id="rId3" imgW="12190320" imgH="596520" progId="Photoshop.Image.13">
                  <p:embed/>
                </p:oleObj>
              </mc:Choice>
              <mc:Fallback>
                <p:oleObj name="Image" r:id="rId3" imgW="12190320" imgH="596520" progId="Photoshop.Image.13">
                  <p:embed/>
                  <p:pic>
                    <p:nvPicPr>
                      <p:cNvPr id="6" name="Object 5"/>
                      <p:cNvPicPr/>
                      <p:nvPr/>
                    </p:nvPicPr>
                    <p:blipFill>
                      <a:blip r:embed="rId4"/>
                      <a:stretch>
                        <a:fillRect/>
                      </a:stretch>
                    </p:blipFill>
                    <p:spPr>
                      <a:xfrm>
                        <a:off x="1" y="6261100"/>
                        <a:ext cx="9142809" cy="596900"/>
                      </a:xfrm>
                      <a:prstGeom prst="rect">
                        <a:avLst/>
                      </a:prstGeom>
                    </p:spPr>
                  </p:pic>
                </p:oleObj>
              </mc:Fallback>
            </mc:AlternateContent>
          </a:graphicData>
        </a:graphic>
      </p:graphicFrame>
    </p:spTree>
    <p:extLst>
      <p:ext uri="{BB962C8B-B14F-4D97-AF65-F5344CB8AC3E}">
        <p14:creationId xmlns:p14="http://schemas.microsoft.com/office/powerpoint/2010/main" val="2440019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3" y="1371600"/>
            <a:ext cx="8229600" cy="4711700"/>
          </a:xfrm>
        </p:spPr>
        <p:txBody>
          <a:bodyPr/>
          <a:lstStyle>
            <a:lvl2pPr marL="335756" indent="-198835">
              <a:defRPr/>
            </a:lvl2pPr>
            <a:lvl3pPr marL="534591" indent="-129779">
              <a:defRPr/>
            </a:lvl3pPr>
            <a:lvl4pPr marL="740569" indent="-136922">
              <a:defRPr/>
            </a:lvl4pPr>
            <a:lvl5pPr marL="871538" indent="-130969">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2"/>
          <p:cNvSpPr>
            <a:spLocks noGrp="1" noChangeArrowheads="1"/>
          </p:cNvSpPr>
          <p:nvPr>
            <p:ph type="title"/>
          </p:nvPr>
        </p:nvSpPr>
        <p:spPr bwMode="auto">
          <a:xfrm>
            <a:off x="457200" y="304810"/>
            <a:ext cx="8229600" cy="735013"/>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p>
            <a:pPr lvl="0"/>
            <a:r>
              <a:rPr lang="en-US"/>
              <a:t>Click to edit Master title style</a:t>
            </a:r>
            <a:endParaRPr lang="en-US" dirty="0"/>
          </a:p>
        </p:txBody>
      </p:sp>
      <p:cxnSp>
        <p:nvCxnSpPr>
          <p:cNvPr id="7" name="Straight Connector 6"/>
          <p:cNvCxnSpPr/>
          <p:nvPr userDrawn="1"/>
        </p:nvCxnSpPr>
        <p:spPr>
          <a:xfrm>
            <a:off x="457200" y="1066800"/>
            <a:ext cx="8229600" cy="0"/>
          </a:xfrm>
          <a:prstGeom prst="line">
            <a:avLst/>
          </a:prstGeom>
          <a:ln>
            <a:solidFill>
              <a:srgbClr val="F29C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60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8" name="Content Placeholder 2"/>
          <p:cNvSpPr>
            <a:spLocks noGrp="1"/>
          </p:cNvSpPr>
          <p:nvPr>
            <p:ph idx="1"/>
          </p:nvPr>
        </p:nvSpPr>
        <p:spPr>
          <a:xfrm>
            <a:off x="468318" y="1371600"/>
            <a:ext cx="4027487" cy="4800600"/>
          </a:xfrm>
        </p:spPr>
        <p:txBody>
          <a:bodyPr/>
          <a:lstStyle>
            <a:lvl2pPr marL="335756" indent="-198835">
              <a:defRPr/>
            </a:lvl2pPr>
            <a:lvl3pPr marL="534591" indent="-129779">
              <a:defRPr/>
            </a:lvl3pPr>
            <a:lvl4pPr marL="740569" indent="-136922">
              <a:defRPr/>
            </a:lvl4pPr>
            <a:lvl5pPr marL="871538" indent="-130969">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2"/>
          <p:cNvSpPr>
            <a:spLocks noGrp="1" noChangeArrowheads="1"/>
          </p:cNvSpPr>
          <p:nvPr>
            <p:ph type="title"/>
          </p:nvPr>
        </p:nvSpPr>
        <p:spPr bwMode="auto">
          <a:xfrm>
            <a:off x="457200" y="304810"/>
            <a:ext cx="8229600" cy="735013"/>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lvl1pPr>
              <a:defRPr>
                <a:solidFill>
                  <a:schemeClr val="tx1"/>
                </a:solidFill>
              </a:defRPr>
            </a:lvl1pPr>
          </a:lstStyle>
          <a:p>
            <a:pPr lvl="0"/>
            <a:r>
              <a:rPr lang="en-US" dirty="0"/>
              <a:t>Click to edit Master title style</a:t>
            </a:r>
          </a:p>
        </p:txBody>
      </p:sp>
      <p:sp>
        <p:nvSpPr>
          <p:cNvPr id="10" name="Content Placeholder 2"/>
          <p:cNvSpPr>
            <a:spLocks noGrp="1"/>
          </p:cNvSpPr>
          <p:nvPr>
            <p:ph idx="10"/>
          </p:nvPr>
        </p:nvSpPr>
        <p:spPr>
          <a:xfrm>
            <a:off x="4648200" y="1371600"/>
            <a:ext cx="4202112" cy="4800600"/>
          </a:xfrm>
        </p:spPr>
        <p:txBody>
          <a:bodyPr/>
          <a:lstStyle>
            <a:lvl2pPr marL="335756" indent="-198835">
              <a:defRPr/>
            </a:lvl2pPr>
            <a:lvl3pPr marL="534591" indent="-129779">
              <a:defRPr/>
            </a:lvl3pPr>
            <a:lvl4pPr marL="740569" indent="-136922">
              <a:defRPr/>
            </a:lvl4pPr>
            <a:lvl5pPr marL="871538" indent="-130969">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p:nvPr userDrawn="1"/>
        </p:nvCxnSpPr>
        <p:spPr>
          <a:xfrm>
            <a:off x="457200" y="1066800"/>
            <a:ext cx="8229600" cy="0"/>
          </a:xfrm>
          <a:prstGeom prst="line">
            <a:avLst/>
          </a:prstGeom>
          <a:ln>
            <a:solidFill>
              <a:srgbClr val="F29C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4015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vmlDrawing" Target="../drawings/vmlDrawing1.vml"/><Relationship Id="rId12" Type="http://schemas.openxmlformats.org/officeDocument/2006/relationships/oleObject" Target="../embeddings/oleObject1.bin"/><Relationship Id="rId13" Type="http://schemas.openxmlformats.org/officeDocument/2006/relationships/image" Target="../media/image1.w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xfrm>
            <a:off x="457200" y="304810"/>
            <a:ext cx="8229600" cy="735013"/>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p>
            <a:pPr lvl="0"/>
            <a:r>
              <a:rPr lang="en-US" dirty="0"/>
              <a:t>Click to edit Master title style</a:t>
            </a:r>
          </a:p>
        </p:txBody>
      </p:sp>
      <p:sp>
        <p:nvSpPr>
          <p:cNvPr id="20483" name="Rectangle 3"/>
          <p:cNvSpPr>
            <a:spLocks noGrp="1" noChangeArrowheads="1"/>
          </p:cNvSpPr>
          <p:nvPr>
            <p:ph type="body" idx="1"/>
          </p:nvPr>
        </p:nvSpPr>
        <p:spPr bwMode="auto">
          <a:xfrm>
            <a:off x="468313" y="1905000"/>
            <a:ext cx="8229600" cy="4178300"/>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12" name="Object 11"/>
          <p:cNvGraphicFramePr>
            <a:graphicFrameLocks noChangeAspect="1"/>
          </p:cNvGraphicFramePr>
          <p:nvPr userDrawn="1">
            <p:extLst>
              <p:ext uri="{D42A27DB-BD31-4B8C-83A1-F6EECF244321}">
                <p14:modId xmlns:p14="http://schemas.microsoft.com/office/powerpoint/2010/main" val="1712871270"/>
              </p:ext>
            </p:extLst>
          </p:nvPr>
        </p:nvGraphicFramePr>
        <p:xfrm>
          <a:off x="-1" y="1173960"/>
          <a:ext cx="9187543" cy="596900"/>
        </p:xfrm>
        <a:graphic>
          <a:graphicData uri="http://schemas.openxmlformats.org/presentationml/2006/ole">
            <mc:AlternateContent xmlns:mc="http://schemas.openxmlformats.org/markup-compatibility/2006">
              <mc:Choice xmlns:v="urn:schemas-microsoft-com:vml" Requires="v">
                <p:oleObj spid="_x0000_s7215" name="Image" r:id="rId12" imgW="12190320" imgH="596520" progId="Photoshop.Image.13">
                  <p:embed/>
                </p:oleObj>
              </mc:Choice>
              <mc:Fallback>
                <p:oleObj name="Image" r:id="rId12" imgW="12190320" imgH="596520" progId="Photoshop.Image.13">
                  <p:embed/>
                  <p:pic>
                    <p:nvPicPr>
                      <p:cNvPr id="10" name="Object 9"/>
                      <p:cNvPicPr/>
                      <p:nvPr/>
                    </p:nvPicPr>
                    <p:blipFill>
                      <a:blip r:embed="rId13"/>
                      <a:stretch>
                        <a:fillRect/>
                      </a:stretch>
                    </p:blipFill>
                    <p:spPr>
                      <a:xfrm>
                        <a:off x="-1" y="1173960"/>
                        <a:ext cx="9187543" cy="596900"/>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823" r:id="rId1"/>
    <p:sldLayoutId id="2147484023" r:id="rId2"/>
    <p:sldLayoutId id="2147483822" r:id="rId3"/>
    <p:sldLayoutId id="2147484025" r:id="rId4"/>
    <p:sldLayoutId id="2147484022" r:id="rId5"/>
    <p:sldLayoutId id="2147484026" r:id="rId6"/>
    <p:sldLayoutId id="2147484027" r:id="rId7"/>
    <p:sldLayoutId id="2147484024" r:id="rId8"/>
    <p:sldLayoutId id="2147484021" r:id="rId9"/>
  </p:sldLayoutIdLst>
  <p:hf hdr="0" ftr="0" dt="0"/>
  <p:txStyles>
    <p:titleStyle>
      <a:lvl1pPr algn="l" rtl="0" eaLnBrk="1" fontAlgn="base" hangingPunct="1">
        <a:spcBef>
          <a:spcPct val="0"/>
        </a:spcBef>
        <a:spcAft>
          <a:spcPct val="0"/>
        </a:spcAft>
        <a:defRPr sz="2100" b="0">
          <a:solidFill>
            <a:schemeClr val="tx1"/>
          </a:solidFill>
          <a:latin typeface="+mj-lt"/>
          <a:ea typeface="+mj-ea"/>
          <a:cs typeface="+mj-cs"/>
        </a:defRPr>
      </a:lvl1pPr>
      <a:lvl2pPr algn="l" rtl="0" eaLnBrk="1" fontAlgn="base" hangingPunct="1">
        <a:spcBef>
          <a:spcPct val="0"/>
        </a:spcBef>
        <a:spcAft>
          <a:spcPct val="0"/>
        </a:spcAft>
        <a:defRPr sz="2250" b="1">
          <a:solidFill>
            <a:schemeClr val="tx2"/>
          </a:solidFill>
          <a:latin typeface="Trebuchet MS" pitchFamily="34" charset="0"/>
          <a:cs typeface="Arial" charset="0"/>
        </a:defRPr>
      </a:lvl2pPr>
      <a:lvl3pPr algn="l" rtl="0" eaLnBrk="1" fontAlgn="base" hangingPunct="1">
        <a:spcBef>
          <a:spcPct val="0"/>
        </a:spcBef>
        <a:spcAft>
          <a:spcPct val="0"/>
        </a:spcAft>
        <a:defRPr sz="2250" b="1">
          <a:solidFill>
            <a:schemeClr val="tx2"/>
          </a:solidFill>
          <a:latin typeface="Trebuchet MS" pitchFamily="34" charset="0"/>
          <a:cs typeface="Arial" charset="0"/>
        </a:defRPr>
      </a:lvl3pPr>
      <a:lvl4pPr algn="l" rtl="0" eaLnBrk="1" fontAlgn="base" hangingPunct="1">
        <a:spcBef>
          <a:spcPct val="0"/>
        </a:spcBef>
        <a:spcAft>
          <a:spcPct val="0"/>
        </a:spcAft>
        <a:defRPr sz="2250" b="1">
          <a:solidFill>
            <a:schemeClr val="tx2"/>
          </a:solidFill>
          <a:latin typeface="Trebuchet MS" pitchFamily="34" charset="0"/>
          <a:cs typeface="Arial" charset="0"/>
        </a:defRPr>
      </a:lvl4pPr>
      <a:lvl5pPr algn="l" rtl="0" eaLnBrk="1" fontAlgn="base" hangingPunct="1">
        <a:spcBef>
          <a:spcPct val="0"/>
        </a:spcBef>
        <a:spcAft>
          <a:spcPct val="0"/>
        </a:spcAft>
        <a:defRPr sz="2250" b="1">
          <a:solidFill>
            <a:schemeClr val="tx2"/>
          </a:solidFill>
          <a:latin typeface="Trebuchet MS" pitchFamily="34" charset="0"/>
          <a:cs typeface="Arial" charset="0"/>
        </a:defRPr>
      </a:lvl5pPr>
      <a:lvl6pPr marL="342900" algn="l" rtl="0" eaLnBrk="1" fontAlgn="base" hangingPunct="1">
        <a:spcBef>
          <a:spcPct val="0"/>
        </a:spcBef>
        <a:spcAft>
          <a:spcPct val="0"/>
        </a:spcAft>
        <a:defRPr sz="2250" b="1">
          <a:solidFill>
            <a:schemeClr val="tx2"/>
          </a:solidFill>
          <a:latin typeface="Trebuchet MS" pitchFamily="34" charset="0"/>
          <a:cs typeface="Arial" charset="0"/>
        </a:defRPr>
      </a:lvl6pPr>
      <a:lvl7pPr marL="685800" algn="l" rtl="0" eaLnBrk="1" fontAlgn="base" hangingPunct="1">
        <a:spcBef>
          <a:spcPct val="0"/>
        </a:spcBef>
        <a:spcAft>
          <a:spcPct val="0"/>
        </a:spcAft>
        <a:defRPr sz="2250" b="1">
          <a:solidFill>
            <a:schemeClr val="tx2"/>
          </a:solidFill>
          <a:latin typeface="Trebuchet MS" pitchFamily="34" charset="0"/>
          <a:cs typeface="Arial" charset="0"/>
        </a:defRPr>
      </a:lvl7pPr>
      <a:lvl8pPr marL="1028700" algn="l" rtl="0" eaLnBrk="1" fontAlgn="base" hangingPunct="1">
        <a:spcBef>
          <a:spcPct val="0"/>
        </a:spcBef>
        <a:spcAft>
          <a:spcPct val="0"/>
        </a:spcAft>
        <a:defRPr sz="2250" b="1">
          <a:solidFill>
            <a:schemeClr val="tx2"/>
          </a:solidFill>
          <a:latin typeface="Trebuchet MS" pitchFamily="34" charset="0"/>
          <a:cs typeface="Arial" charset="0"/>
        </a:defRPr>
      </a:lvl8pPr>
      <a:lvl9pPr marL="1371600" algn="l" rtl="0" eaLnBrk="1" fontAlgn="base" hangingPunct="1">
        <a:spcBef>
          <a:spcPct val="0"/>
        </a:spcBef>
        <a:spcAft>
          <a:spcPct val="0"/>
        </a:spcAft>
        <a:defRPr sz="2250" b="1">
          <a:solidFill>
            <a:schemeClr val="tx2"/>
          </a:solidFill>
          <a:latin typeface="Trebuchet MS" pitchFamily="34" charset="0"/>
          <a:cs typeface="Arial" charset="0"/>
        </a:defRPr>
      </a:lvl9pPr>
    </p:titleStyle>
    <p:bodyStyle>
      <a:lvl1pPr marL="135731" indent="-135731" algn="l" rtl="0" eaLnBrk="1" fontAlgn="base" hangingPunct="1">
        <a:spcBef>
          <a:spcPct val="20000"/>
        </a:spcBef>
        <a:spcAft>
          <a:spcPct val="30000"/>
        </a:spcAft>
        <a:buClr>
          <a:schemeClr val="hlink"/>
        </a:buClr>
        <a:buChar char="•"/>
        <a:defRPr sz="1650" b="1">
          <a:solidFill>
            <a:schemeClr val="tx1"/>
          </a:solidFill>
          <a:latin typeface="+mn-lt"/>
          <a:ea typeface="+mn-ea"/>
          <a:cs typeface="+mn-cs"/>
        </a:defRPr>
      </a:lvl1pPr>
      <a:lvl2pPr marL="267891" indent="-130969" algn="l" rtl="0" eaLnBrk="1" fontAlgn="base" hangingPunct="1">
        <a:spcBef>
          <a:spcPct val="20000"/>
        </a:spcBef>
        <a:spcAft>
          <a:spcPct val="30000"/>
        </a:spcAft>
        <a:buClr>
          <a:schemeClr val="hlink"/>
        </a:buClr>
        <a:buSzPct val="85000"/>
        <a:buFont typeface="Webdings" pitchFamily="18" charset="2"/>
        <a:buChar char="4"/>
        <a:defRPr sz="1500">
          <a:solidFill>
            <a:schemeClr val="tx1"/>
          </a:solidFill>
          <a:latin typeface="+mn-lt"/>
          <a:cs typeface="+mn-cs"/>
        </a:defRPr>
      </a:lvl2pPr>
      <a:lvl3pPr marL="472679" indent="-136922" algn="l" rtl="0" eaLnBrk="1" fontAlgn="base" hangingPunct="1">
        <a:spcBef>
          <a:spcPct val="20000"/>
        </a:spcBef>
        <a:spcAft>
          <a:spcPct val="30000"/>
        </a:spcAft>
        <a:buChar char="•"/>
        <a:defRPr>
          <a:solidFill>
            <a:schemeClr val="tx1"/>
          </a:solidFill>
          <a:latin typeface="+mn-lt"/>
          <a:cs typeface="+mn-cs"/>
        </a:defRPr>
      </a:lvl3pPr>
      <a:lvl4pPr marL="671513" indent="-136922" algn="l" rtl="0" eaLnBrk="1" fontAlgn="base" hangingPunct="1">
        <a:spcBef>
          <a:spcPct val="20000"/>
        </a:spcBef>
        <a:spcAft>
          <a:spcPct val="30000"/>
        </a:spcAft>
        <a:buChar char="–"/>
        <a:defRPr sz="1200">
          <a:solidFill>
            <a:schemeClr val="tx1"/>
          </a:solidFill>
          <a:latin typeface="+mn-lt"/>
          <a:cs typeface="+mn-cs"/>
        </a:defRPr>
      </a:lvl4pPr>
      <a:lvl5pPr marL="809625" indent="-138113" algn="l" rtl="0" eaLnBrk="1" fontAlgn="base" hangingPunct="1">
        <a:spcBef>
          <a:spcPct val="20000"/>
        </a:spcBef>
        <a:spcAft>
          <a:spcPct val="30000"/>
        </a:spcAft>
        <a:buChar char="»"/>
        <a:defRPr sz="1050">
          <a:solidFill>
            <a:schemeClr val="tx1"/>
          </a:solidFill>
          <a:latin typeface="+mn-lt"/>
          <a:cs typeface="+mn-cs"/>
        </a:defRPr>
      </a:lvl5pPr>
      <a:lvl6pPr marL="1685925" indent="-136922" algn="l" rtl="0" eaLnBrk="1" fontAlgn="base" hangingPunct="1">
        <a:spcBef>
          <a:spcPct val="20000"/>
        </a:spcBef>
        <a:spcAft>
          <a:spcPct val="30000"/>
        </a:spcAft>
        <a:buChar char="»"/>
        <a:defRPr sz="1050">
          <a:solidFill>
            <a:schemeClr val="tx1"/>
          </a:solidFill>
          <a:latin typeface="+mn-lt"/>
          <a:cs typeface="+mn-cs"/>
        </a:defRPr>
      </a:lvl6pPr>
      <a:lvl7pPr marL="2028825" indent="-136922" algn="l" rtl="0" eaLnBrk="1" fontAlgn="base" hangingPunct="1">
        <a:spcBef>
          <a:spcPct val="20000"/>
        </a:spcBef>
        <a:spcAft>
          <a:spcPct val="30000"/>
        </a:spcAft>
        <a:buChar char="»"/>
        <a:defRPr sz="1050">
          <a:solidFill>
            <a:schemeClr val="tx1"/>
          </a:solidFill>
          <a:latin typeface="+mn-lt"/>
          <a:cs typeface="+mn-cs"/>
        </a:defRPr>
      </a:lvl7pPr>
      <a:lvl8pPr marL="2371725" indent="-136922" algn="l" rtl="0" eaLnBrk="1" fontAlgn="base" hangingPunct="1">
        <a:spcBef>
          <a:spcPct val="20000"/>
        </a:spcBef>
        <a:spcAft>
          <a:spcPct val="30000"/>
        </a:spcAft>
        <a:buChar char="»"/>
        <a:defRPr sz="1050">
          <a:solidFill>
            <a:schemeClr val="tx1"/>
          </a:solidFill>
          <a:latin typeface="+mn-lt"/>
          <a:cs typeface="+mn-cs"/>
        </a:defRPr>
      </a:lvl8pPr>
      <a:lvl9pPr marL="2714625" indent="-136922" algn="l" rtl="0" eaLnBrk="1" fontAlgn="base" hangingPunct="1">
        <a:spcBef>
          <a:spcPct val="20000"/>
        </a:spcBef>
        <a:spcAft>
          <a:spcPct val="30000"/>
        </a:spcAft>
        <a:buChar char="»"/>
        <a:defRPr sz="105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8.bin"/><Relationship Id="rId5" Type="http://schemas.openxmlformats.org/officeDocument/2006/relationships/image" Target="../media/image5.wmf"/><Relationship Id="rId1" Type="http://schemas.openxmlformats.org/officeDocument/2006/relationships/vmlDrawing" Target="../drawings/vmlDrawing8.vml"/><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davidalger.com/development/magento/running-the-magento-2-test-suite/"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davidalger.com/development/magento/running-the-magento-2-test-suite/"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hyperlink" Target="http://davidalger.com/development/magento/running-the-magento-2-test-suite/"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hyperlink" Target="http://davidalger.com/development/magento/running-the-magento-2-test-suite/"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devdocs.magento.com/guides/v2.0/frontend-dev-guide/layouts/xml-manage.html"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12.jpg"/><Relationship Id="rId8" Type="http://schemas.openxmlformats.org/officeDocument/2006/relationships/image" Target="../media/image65.png"/><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hyperlink" Target="https://alankent.me/gsd/introduction-to-docker/"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magento.stackexchange.com/" TargetMode="External"/><Relationship Id="rId3" Type="http://schemas.openxmlformats.org/officeDocument/2006/relationships/hyperlink" Target="http://imagine.magento.com/"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hyperlink" Target="http://magicento.com/" TargetMode="External"/><Relationship Id="rId4" Type="http://schemas.openxmlformats.org/officeDocument/2006/relationships/hyperlink" Target="http://www.zend.com/en/products/studio" TargetMode="External"/><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newrelic.com/robofirm"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image" Target="../media/image6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hyperlink" Target="https://github.com/magento/magento2"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mbeane@robofirm.com"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10.bin"/><Relationship Id="rId5" Type="http://schemas.openxmlformats.org/officeDocument/2006/relationships/image" Target="../media/image19.wmf"/><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png"/><Relationship Id="rId7" Type="http://schemas.openxmlformats.org/officeDocument/2006/relationships/image" Target="../media/image25.jpe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7.png"/><Relationship Id="rId5" Type="http://schemas.openxmlformats.org/officeDocument/2006/relationships/image" Target="../media/image8.gif"/><Relationship Id="rId6" Type="http://schemas.openxmlformats.org/officeDocument/2006/relationships/oleObject" Target="../embeddings/oleObject9.bin"/><Relationship Id="rId7" Type="http://schemas.openxmlformats.org/officeDocument/2006/relationships/image" Target="../media/image6.w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29.wmf"/><Relationship Id="rId1" Type="http://schemas.openxmlformats.org/officeDocument/2006/relationships/vmlDrawing" Target="../drawings/vmlDrawing11.vml"/><Relationship Id="rId2"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32.png"/><Relationship Id="rId5" Type="http://schemas.openxmlformats.org/officeDocument/2006/relationships/oleObject" Target="../embeddings/oleObject12.bin"/><Relationship Id="rId6" Type="http://schemas.openxmlformats.org/officeDocument/2006/relationships/image" Target="../media/image31.wmf"/><Relationship Id="rId1" Type="http://schemas.openxmlformats.org/officeDocument/2006/relationships/vmlDrawing" Target="../drawings/vmlDrawing12.vml"/><Relationship Id="rId2"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oleObject" Target="../embeddings/oleObject13.bin"/><Relationship Id="rId5" Type="http://schemas.openxmlformats.org/officeDocument/2006/relationships/image" Target="../media/image35.wmf"/><Relationship Id="rId1" Type="http://schemas.openxmlformats.org/officeDocument/2006/relationships/vmlDrawing" Target="../drawings/vmlDrawing13.vml"/><Relationship Id="rId2"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jpeg"/><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 Id="rId3" Type="http://schemas.openxmlformats.org/officeDocument/2006/relationships/image" Target="../media/image4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oleObject" Target="../embeddings/oleObject14.bin"/><Relationship Id="rId5" Type="http://schemas.openxmlformats.org/officeDocument/2006/relationships/image" Target="../media/image41.wmf"/><Relationship Id="rId6" Type="http://schemas.openxmlformats.org/officeDocument/2006/relationships/image" Target="../media/image42.jpeg"/><Relationship Id="rId1" Type="http://schemas.openxmlformats.org/officeDocument/2006/relationships/vmlDrawing" Target="../drawings/vmlDrawing14.vml"/><Relationship Id="rId2"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oleObject" Target="../embeddings/oleObject15.bin"/><Relationship Id="rId5" Type="http://schemas.openxmlformats.org/officeDocument/2006/relationships/image" Target="../media/image45.wmf"/><Relationship Id="rId1" Type="http://schemas.openxmlformats.org/officeDocument/2006/relationships/vmlDrawing" Target="../drawings/vmlDrawing15.vml"/><Relationship Id="rId2"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oleObject" Target="../embeddings/oleObject16.bin"/><Relationship Id="rId5" Type="http://schemas.openxmlformats.org/officeDocument/2006/relationships/image" Target="../media/image47.wmf"/><Relationship Id="rId1" Type="http://schemas.openxmlformats.org/officeDocument/2006/relationships/vmlDrawing" Target="../drawings/vmlDrawing16.vml"/><Relationship Id="rId2"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oleObject" Target="../embeddings/oleObject17.bin"/><Relationship Id="rId5" Type="http://schemas.openxmlformats.org/officeDocument/2006/relationships/image" Target="../media/image48.wmf"/><Relationship Id="rId1" Type="http://schemas.openxmlformats.org/officeDocument/2006/relationships/vmlDrawing" Target="../drawings/vmlDrawing17.vml"/><Relationship Id="rId2"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9.xml"/><Relationship Id="rId4" Type="http://schemas.openxmlformats.org/officeDocument/2006/relationships/oleObject" Target="../embeddings/oleObject18.bin"/><Relationship Id="rId5" Type="http://schemas.openxmlformats.org/officeDocument/2006/relationships/image" Target="../media/image49.wmf"/><Relationship Id="rId1" Type="http://schemas.openxmlformats.org/officeDocument/2006/relationships/vmlDrawing" Target="../drawings/vmlDrawing18.vml"/><Relationship Id="rId2"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oleObject" Target="../embeddings/oleObject19.bin"/><Relationship Id="rId5" Type="http://schemas.openxmlformats.org/officeDocument/2006/relationships/image" Target="../media/image51.wmf"/><Relationship Id="rId1" Type="http://schemas.openxmlformats.org/officeDocument/2006/relationships/vmlDrawing" Target="../drawings/vmlDrawing19.vml"/><Relationship Id="rId2"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52.wmf"/><Relationship Id="rId5" Type="http://schemas.openxmlformats.org/officeDocument/2006/relationships/oleObject" Target="../embeddings/oleObject21.bin"/><Relationship Id="rId6" Type="http://schemas.openxmlformats.org/officeDocument/2006/relationships/image" Target="../media/image53.wmf"/><Relationship Id="rId7" Type="http://schemas.openxmlformats.org/officeDocument/2006/relationships/oleObject" Target="../embeddings/oleObject22.bin"/><Relationship Id="rId8" Type="http://schemas.openxmlformats.org/officeDocument/2006/relationships/image" Target="../media/image54.wmf"/><Relationship Id="rId1" Type="http://schemas.openxmlformats.org/officeDocument/2006/relationships/vmlDrawing" Target="../drawings/vmlDrawing20.vml"/><Relationship Id="rId2"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55.wmf"/><Relationship Id="rId1" Type="http://schemas.openxmlformats.org/officeDocument/2006/relationships/vmlDrawing" Target="../drawings/vmlDrawing21.vml"/><Relationship Id="rId2"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56.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6.xml"/><Relationship Id="rId4" Type="http://schemas.openxmlformats.org/officeDocument/2006/relationships/oleObject" Target="../embeddings/oleObject24.bin"/><Relationship Id="rId5" Type="http://schemas.openxmlformats.org/officeDocument/2006/relationships/image" Target="../media/image57.wmf"/><Relationship Id="rId1" Type="http://schemas.openxmlformats.org/officeDocument/2006/relationships/vmlDrawing" Target="../drawings/vmlDrawing22.vml"/><Relationship Id="rId2"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58.wmf"/><Relationship Id="rId1" Type="http://schemas.openxmlformats.org/officeDocument/2006/relationships/vmlDrawing" Target="../drawings/vmlDrawing23.vml"/><Relationship Id="rId2"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5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5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oleObject" Target="../embeddings/oleObject26.bin"/><Relationship Id="rId5" Type="http://schemas.openxmlformats.org/officeDocument/2006/relationships/image" Target="../media/image60.wmf"/><Relationship Id="rId1" Type="http://schemas.openxmlformats.org/officeDocument/2006/relationships/vmlDrawing" Target="../drawings/vmlDrawing24.vml"/><Relationship Id="rId2"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devdocs.magento.com/guides/v2.0/install-gde/prereq/connect-auth.html" TargetMode="External"/><Relationship Id="rId3" Type="http://schemas.openxmlformats.org/officeDocument/2006/relationships/hyperlink" Target="https://marketplace.magento.com/"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devdocs.magento.com/guides/m1x/install/installing_install.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hyperlink" Target="http://local-magento2.robofirm.net/setup/"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mailto:git@github.com:magento/magento2-sample-data.git"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Getting Started with</a:t>
            </a:r>
            <a:br>
              <a:rPr lang="en-US" dirty="0"/>
            </a:br>
            <a:r>
              <a:rPr lang="en-US" dirty="0"/>
              <a:t>Magento 2</a:t>
            </a:r>
            <a:endParaRPr lang="en-US" sz="2100" dirty="0"/>
          </a:p>
        </p:txBody>
      </p:sp>
      <p:graphicFrame>
        <p:nvGraphicFramePr>
          <p:cNvPr id="4" name="Object 3"/>
          <p:cNvGraphicFramePr>
            <a:graphicFrameLocks noChangeAspect="1"/>
          </p:cNvGraphicFramePr>
          <p:nvPr>
            <p:extLst>
              <p:ext uri="{D42A27DB-BD31-4B8C-83A1-F6EECF244321}">
                <p14:modId xmlns:p14="http://schemas.microsoft.com/office/powerpoint/2010/main" val="1474970126"/>
              </p:ext>
            </p:extLst>
          </p:nvPr>
        </p:nvGraphicFramePr>
        <p:xfrm>
          <a:off x="3790950" y="5410200"/>
          <a:ext cx="1562100" cy="781050"/>
        </p:xfrm>
        <a:graphic>
          <a:graphicData uri="http://schemas.openxmlformats.org/presentationml/2006/ole">
            <mc:AlternateContent xmlns:mc="http://schemas.openxmlformats.org/markup-compatibility/2006">
              <mc:Choice xmlns:v="urn:schemas-microsoft-com:vml" Requires="v">
                <p:oleObj spid="_x0000_s13358" name="Image" r:id="rId4" imgW="2539440" imgH="1269720" progId="Photoshop.Image.13">
                  <p:embed/>
                </p:oleObj>
              </mc:Choice>
              <mc:Fallback>
                <p:oleObj name="Image" r:id="rId4" imgW="2539440" imgH="1269720" progId="Photoshop.Image.13">
                  <p:embed/>
                  <p:pic>
                    <p:nvPicPr>
                      <p:cNvPr id="0" name=""/>
                      <p:cNvPicPr/>
                      <p:nvPr/>
                    </p:nvPicPr>
                    <p:blipFill>
                      <a:blip r:embed="rId5"/>
                      <a:stretch>
                        <a:fillRect/>
                      </a:stretch>
                    </p:blipFill>
                    <p:spPr>
                      <a:xfrm>
                        <a:off x="3790950" y="5410200"/>
                        <a:ext cx="1562100" cy="781050"/>
                      </a:xfrm>
                      <a:prstGeom prst="rect">
                        <a:avLst/>
                      </a:prstGeom>
                    </p:spPr>
                  </p:pic>
                </p:oleObj>
              </mc:Fallback>
            </mc:AlternateContent>
          </a:graphicData>
        </a:graphic>
      </p:graphicFrame>
      <p:sp>
        <p:nvSpPr>
          <p:cNvPr id="5" name="Text Placeholder 4"/>
          <p:cNvSpPr>
            <a:spLocks noGrp="1"/>
          </p:cNvSpPr>
          <p:nvPr>
            <p:ph type="body" sz="quarter" idx="10"/>
          </p:nvPr>
        </p:nvSpPr>
        <p:spPr/>
        <p:txBody>
          <a:bodyPr/>
          <a:lstStyle/>
          <a:p>
            <a:r>
              <a:rPr lang="en-US" dirty="0"/>
              <a:t>September 30</a:t>
            </a:r>
            <a:r>
              <a:rPr lang="en-US" baseline="30000" dirty="0"/>
              <a:t>th</a:t>
            </a:r>
            <a:r>
              <a:rPr lang="en-US" dirty="0"/>
              <a:t> 2016 - Tutorial</a:t>
            </a:r>
          </a:p>
        </p:txBody>
      </p:sp>
    </p:spTree>
    <p:extLst>
      <p:ext uri="{BB962C8B-B14F-4D97-AF65-F5344CB8AC3E}">
        <p14:creationId xmlns:p14="http://schemas.microsoft.com/office/powerpoint/2010/main" val="37597859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8315" y="1885950"/>
            <a:ext cx="5129011" cy="3600450"/>
          </a:xfrm>
        </p:spPr>
        <p:txBody>
          <a:bodyPr/>
          <a:lstStyle/>
          <a:p>
            <a:r>
              <a:rPr lang="en-US" sz="2000" dirty="0"/>
              <a:t>A quick demonstration of the frontend with the </a:t>
            </a:r>
            <a:r>
              <a:rPr lang="en-US" sz="2000" dirty="0" err="1"/>
              <a:t>Luma</a:t>
            </a:r>
            <a:r>
              <a:rPr lang="en-US" sz="2000" dirty="0"/>
              <a:t> theme, and the admin panel. </a:t>
            </a:r>
          </a:p>
          <a:p>
            <a:pPr marL="0" indent="0">
              <a:buNone/>
            </a:pPr>
            <a:endParaRPr lang="en-US" sz="2000" dirty="0"/>
          </a:p>
        </p:txBody>
      </p:sp>
      <p:sp>
        <p:nvSpPr>
          <p:cNvPr id="3" name="Title 2"/>
          <p:cNvSpPr>
            <a:spLocks noGrp="1"/>
          </p:cNvSpPr>
          <p:nvPr>
            <p:ph type="title"/>
          </p:nvPr>
        </p:nvSpPr>
        <p:spPr/>
        <p:txBody>
          <a:bodyPr/>
          <a:lstStyle/>
          <a:p>
            <a:r>
              <a:rPr lang="en-US" dirty="0"/>
              <a:t>Magento 2 Application Demonstration</a:t>
            </a:r>
          </a:p>
        </p:txBody>
      </p:sp>
      <p:pic>
        <p:nvPicPr>
          <p:cNvPr id="24578" name="Picture 2" descr="http://www.arizonaatwork.com.php53-6.dfw1-2.websitetestlink.com/wp-content/uploads/2015/01/business-support-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7327" y="2534246"/>
            <a:ext cx="2708473" cy="2708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00270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t>Hands on with Magento 2</a:t>
            </a:r>
          </a:p>
        </p:txBody>
      </p:sp>
      <p:sp>
        <p:nvSpPr>
          <p:cNvPr id="9" name="Text Placeholder 8"/>
          <p:cNvSpPr>
            <a:spLocks noGrp="1"/>
          </p:cNvSpPr>
          <p:nvPr>
            <p:ph type="body" sz="quarter" idx="10"/>
          </p:nvPr>
        </p:nvSpPr>
        <p:spPr/>
        <p:txBody>
          <a:bodyPr/>
          <a:lstStyle/>
          <a:p>
            <a:r>
              <a:rPr lang="en-US" dirty="0">
                <a:solidFill>
                  <a:schemeClr val="accent6">
                    <a:lumMod val="75000"/>
                  </a:schemeClr>
                </a:solidFill>
              </a:rPr>
              <a:t>Integration Testing</a:t>
            </a:r>
          </a:p>
        </p:txBody>
      </p:sp>
    </p:spTree>
    <p:extLst>
      <p:ext uri="{BB962C8B-B14F-4D97-AF65-F5344CB8AC3E}">
        <p14:creationId xmlns:p14="http://schemas.microsoft.com/office/powerpoint/2010/main" val="24596114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hlinkClick r:id="rId2"/>
              </a:rPr>
              <a:t>http://davidalger.com/development/magento/running-the-magento-2-test-suite</a:t>
            </a:r>
            <a:r>
              <a:rPr lang="en-US" dirty="0" smtClean="0">
                <a:hlinkClick r:id="rId2"/>
              </a:rPr>
              <a:t>/</a:t>
            </a:r>
            <a:endParaRPr lang="en-US" dirty="0" smtClean="0"/>
          </a:p>
          <a:p>
            <a:pPr lvl="1"/>
            <a:r>
              <a:rPr lang="en-US" b="1" dirty="0"/>
              <a:t>Step 1</a:t>
            </a:r>
            <a:r>
              <a:rPr lang="en-US" dirty="0"/>
              <a:t>: Place the following (updating it with proper credentials for your </a:t>
            </a:r>
            <a:r>
              <a:rPr lang="en-US" dirty="0" err="1"/>
              <a:t>MySql</a:t>
            </a:r>
            <a:r>
              <a:rPr lang="en-US" dirty="0"/>
              <a:t> server) in </a:t>
            </a:r>
            <a:r>
              <a:rPr lang="en-US" dirty="0" err="1" smtClean="0"/>
              <a:t>dev</a:t>
            </a:r>
            <a:r>
              <a:rPr lang="en-US" dirty="0" smtClean="0"/>
              <a:t>/tests/integration/</a:t>
            </a:r>
            <a:r>
              <a:rPr lang="en-US" dirty="0" err="1" smtClean="0"/>
              <a:t>etc</a:t>
            </a:r>
            <a:r>
              <a:rPr lang="en-US" dirty="0" smtClean="0"/>
              <a:t>/install-</a:t>
            </a:r>
            <a:r>
              <a:rPr lang="en-US" dirty="0" err="1" smtClean="0"/>
              <a:t>config</a:t>
            </a:r>
            <a:r>
              <a:rPr lang="en-US" dirty="0" smtClean="0"/>
              <a:t>-</a:t>
            </a:r>
            <a:r>
              <a:rPr lang="en-US" dirty="0" err="1" smtClean="0"/>
              <a:t>mysql.php</a:t>
            </a:r>
            <a:r>
              <a:rPr lang="en-US" dirty="0" smtClean="0"/>
              <a:t/>
            </a:r>
            <a:br>
              <a:rPr lang="en-US" dirty="0" smtClean="0"/>
            </a:br>
            <a:r>
              <a:rPr lang="en-US" dirty="0"/>
              <a:t/>
            </a:r>
            <a:br>
              <a:rPr lang="en-US" dirty="0"/>
            </a:br>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php</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return </a:t>
            </a:r>
            <a:r>
              <a:rPr lang="en-US" dirty="0">
                <a:latin typeface="Courier New" charset="0"/>
                <a:ea typeface="Courier New" charset="0"/>
                <a:cs typeface="Courier New" charset="0"/>
              </a:rPr>
              <a:t>[</a:t>
            </a:r>
            <a:r>
              <a:rPr lang="en-US" dirty="0">
                <a:latin typeface="Courier New" charset="0"/>
                <a:ea typeface="Courier New" charset="0"/>
                <a:cs typeface="Courier New" charset="0"/>
              </a:rPr>
              <a:t> </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db</a:t>
            </a:r>
            <a:r>
              <a:rPr lang="en-US" dirty="0">
                <a:latin typeface="Courier New" charset="0"/>
                <a:ea typeface="Courier New" charset="0"/>
                <a:cs typeface="Courier New" charset="0"/>
              </a:rPr>
              <a:t>-host'</a:t>
            </a:r>
            <a:r>
              <a:rPr lang="en-US" dirty="0">
                <a:latin typeface="Courier New" charset="0"/>
                <a:ea typeface="Courier New" charset="0"/>
                <a:cs typeface="Courier New" charset="0"/>
              </a:rPr>
              <a:t> </a:t>
            </a:r>
            <a:r>
              <a:rPr lang="en-US" dirty="0">
                <a:latin typeface="Courier New" charset="0"/>
                <a:ea typeface="Courier New" charset="0"/>
                <a:cs typeface="Courier New" charset="0"/>
              </a:rPr>
              <a:t>=&gt;</a:t>
            </a:r>
            <a:r>
              <a:rPr lang="en-US" dirty="0">
                <a:latin typeface="Courier New" charset="0"/>
                <a:ea typeface="Courier New" charset="0"/>
                <a:cs typeface="Courier New" charset="0"/>
              </a:rPr>
              <a:t> </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dev-db</a:t>
            </a:r>
            <a:r>
              <a:rPr lang="en-US" dirty="0">
                <a:latin typeface="Courier New" charset="0"/>
                <a:ea typeface="Courier New" charset="0"/>
                <a:cs typeface="Courier New" charset="0"/>
              </a:rPr>
              <a:t>',</a:t>
            </a:r>
            <a:r>
              <a:rPr lang="en-US" dirty="0">
                <a:latin typeface="Courier New" charset="0"/>
                <a:ea typeface="Courier New" charset="0"/>
                <a:cs typeface="Courier New" charset="0"/>
              </a:rPr>
              <a:t> </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db</a:t>
            </a:r>
            <a:r>
              <a:rPr lang="en-US" dirty="0">
                <a:latin typeface="Courier New" charset="0"/>
                <a:ea typeface="Courier New" charset="0"/>
                <a:cs typeface="Courier New" charset="0"/>
              </a:rPr>
              <a:t>-user'</a:t>
            </a:r>
            <a:r>
              <a:rPr lang="en-US" dirty="0">
                <a:latin typeface="Courier New" charset="0"/>
                <a:ea typeface="Courier New" charset="0"/>
                <a:cs typeface="Courier New" charset="0"/>
              </a:rPr>
              <a:t> </a:t>
            </a:r>
            <a:r>
              <a:rPr lang="en-US" dirty="0">
                <a:latin typeface="Courier New" charset="0"/>
                <a:ea typeface="Courier New" charset="0"/>
                <a:cs typeface="Courier New" charset="0"/>
              </a:rPr>
              <a:t>=&gt;</a:t>
            </a:r>
            <a:r>
              <a:rPr lang="en-US" dirty="0">
                <a:latin typeface="Courier New" charset="0"/>
                <a:ea typeface="Courier New" charset="0"/>
                <a:cs typeface="Courier New" charset="0"/>
              </a:rPr>
              <a:t> </a:t>
            </a:r>
            <a:r>
              <a:rPr lang="en-US" dirty="0">
                <a:latin typeface="Courier New" charset="0"/>
                <a:ea typeface="Courier New" charset="0"/>
                <a:cs typeface="Courier New" charset="0"/>
              </a:rPr>
              <a:t>'root',</a:t>
            </a:r>
            <a:r>
              <a:rPr lang="en-US" dirty="0">
                <a:latin typeface="Courier New" charset="0"/>
                <a:ea typeface="Courier New" charset="0"/>
                <a:cs typeface="Courier New" charset="0"/>
              </a:rPr>
              <a:t> </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db</a:t>
            </a:r>
            <a:r>
              <a:rPr lang="en-US" dirty="0">
                <a:latin typeface="Courier New" charset="0"/>
                <a:ea typeface="Courier New" charset="0"/>
                <a:cs typeface="Courier New" charset="0"/>
              </a:rPr>
              <a:t>-password'</a:t>
            </a:r>
            <a:r>
              <a:rPr lang="en-US" dirty="0">
                <a:latin typeface="Courier New" charset="0"/>
                <a:ea typeface="Courier New" charset="0"/>
                <a:cs typeface="Courier New" charset="0"/>
              </a:rPr>
              <a:t> </a:t>
            </a:r>
            <a:r>
              <a:rPr lang="en-US" dirty="0">
                <a:latin typeface="Courier New" charset="0"/>
                <a:ea typeface="Courier New" charset="0"/>
                <a:cs typeface="Courier New" charset="0"/>
              </a:rPr>
              <a:t>=&gt;</a:t>
            </a:r>
            <a:r>
              <a:rPr lang="en-US" dirty="0">
                <a:latin typeface="Courier New" charset="0"/>
                <a:ea typeface="Courier New" charset="0"/>
                <a:cs typeface="Courier New" charset="0"/>
              </a:rPr>
              <a:t> </a:t>
            </a:r>
            <a:r>
              <a:rPr lang="en-US" dirty="0">
                <a:latin typeface="Courier New" charset="0"/>
                <a:ea typeface="Courier New" charset="0"/>
                <a:cs typeface="Courier New" charset="0"/>
              </a:rPr>
              <a:t>'',</a:t>
            </a:r>
            <a:r>
              <a:rPr lang="en-US" dirty="0">
                <a:latin typeface="Courier New" charset="0"/>
                <a:ea typeface="Courier New" charset="0"/>
                <a:cs typeface="Courier New" charset="0"/>
              </a:rPr>
              <a:t> </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db</a:t>
            </a:r>
            <a:r>
              <a:rPr lang="en-US" dirty="0">
                <a:latin typeface="Courier New" charset="0"/>
                <a:ea typeface="Courier New" charset="0"/>
                <a:cs typeface="Courier New" charset="0"/>
              </a:rPr>
              <a:t>-name'</a:t>
            </a:r>
            <a:r>
              <a:rPr lang="en-US" dirty="0">
                <a:latin typeface="Courier New" charset="0"/>
                <a:ea typeface="Courier New" charset="0"/>
                <a:cs typeface="Courier New" charset="0"/>
              </a:rPr>
              <a:t> </a:t>
            </a:r>
            <a:r>
              <a:rPr lang="en-US" dirty="0">
                <a:latin typeface="Courier New" charset="0"/>
                <a:ea typeface="Courier New" charset="0"/>
                <a:cs typeface="Courier New" charset="0"/>
              </a:rPr>
              <a:t>=&gt;</a:t>
            </a:r>
            <a:r>
              <a:rPr lang="en-US" dirty="0">
                <a:latin typeface="Courier New" charset="0"/>
                <a:ea typeface="Courier New" charset="0"/>
                <a:cs typeface="Courier New" charset="0"/>
              </a:rPr>
              <a:t> </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magento_integration_tests</a:t>
            </a:r>
            <a:r>
              <a:rPr lang="en-US" dirty="0">
                <a:latin typeface="Courier New" charset="0"/>
                <a:ea typeface="Courier New" charset="0"/>
                <a:cs typeface="Courier New" charset="0"/>
              </a:rPr>
              <a:t>',</a:t>
            </a:r>
            <a:r>
              <a:rPr lang="en-US" dirty="0">
                <a:latin typeface="Courier New" charset="0"/>
                <a:ea typeface="Courier New" charset="0"/>
                <a:cs typeface="Courier New" charset="0"/>
              </a:rPr>
              <a:t> </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db</a:t>
            </a:r>
            <a:r>
              <a:rPr lang="en-US" dirty="0">
                <a:latin typeface="Courier New" charset="0"/>
                <a:ea typeface="Courier New" charset="0"/>
                <a:cs typeface="Courier New" charset="0"/>
              </a:rPr>
              <a:t>-prefix'</a:t>
            </a:r>
            <a:r>
              <a:rPr lang="en-US" dirty="0">
                <a:latin typeface="Courier New" charset="0"/>
                <a:ea typeface="Courier New" charset="0"/>
                <a:cs typeface="Courier New" charset="0"/>
              </a:rPr>
              <a:t> </a:t>
            </a:r>
            <a:r>
              <a:rPr lang="en-US" dirty="0">
                <a:latin typeface="Courier New" charset="0"/>
                <a:ea typeface="Courier New" charset="0"/>
                <a:cs typeface="Courier New" charset="0"/>
              </a:rPr>
              <a:t>=&gt;</a:t>
            </a:r>
            <a:r>
              <a:rPr lang="en-US" dirty="0">
                <a:latin typeface="Courier New" charset="0"/>
                <a:ea typeface="Courier New" charset="0"/>
                <a:cs typeface="Courier New" charset="0"/>
              </a:rPr>
              <a:t> </a:t>
            </a:r>
            <a:r>
              <a:rPr lang="en-US" dirty="0">
                <a:latin typeface="Courier New" charset="0"/>
                <a:ea typeface="Courier New" charset="0"/>
                <a:cs typeface="Courier New" charset="0"/>
              </a:rPr>
              <a:t>'',</a:t>
            </a:r>
            <a:r>
              <a:rPr lang="en-US" dirty="0">
                <a:latin typeface="Courier New" charset="0"/>
                <a:ea typeface="Courier New" charset="0"/>
                <a:cs typeface="Courier New" charset="0"/>
              </a:rPr>
              <a:t> </a:t>
            </a:r>
            <a:r>
              <a:rPr lang="en-US" dirty="0">
                <a:latin typeface="Courier New" charset="0"/>
                <a:ea typeface="Courier New" charset="0"/>
                <a:cs typeface="Courier New" charset="0"/>
              </a:rPr>
              <a:t>'backend-</a:t>
            </a:r>
            <a:r>
              <a:rPr lang="en-US" dirty="0" err="1">
                <a:latin typeface="Courier New" charset="0"/>
                <a:ea typeface="Courier New" charset="0"/>
                <a:cs typeface="Courier New" charset="0"/>
              </a:rPr>
              <a:t>frontname</a:t>
            </a:r>
            <a:r>
              <a:rPr lang="en-US" dirty="0">
                <a:latin typeface="Courier New" charset="0"/>
                <a:ea typeface="Courier New" charset="0"/>
                <a:cs typeface="Courier New" charset="0"/>
              </a:rPr>
              <a:t>'</a:t>
            </a:r>
            <a:r>
              <a:rPr lang="en-US" dirty="0">
                <a:latin typeface="Courier New" charset="0"/>
                <a:ea typeface="Courier New" charset="0"/>
                <a:cs typeface="Courier New" charset="0"/>
              </a:rPr>
              <a:t> </a:t>
            </a:r>
            <a:r>
              <a:rPr lang="en-US" dirty="0">
                <a:latin typeface="Courier New" charset="0"/>
                <a:ea typeface="Courier New" charset="0"/>
                <a:cs typeface="Courier New" charset="0"/>
              </a:rPr>
              <a:t>=&gt;</a:t>
            </a:r>
            <a:r>
              <a:rPr lang="en-US" dirty="0">
                <a:latin typeface="Courier New" charset="0"/>
                <a:ea typeface="Courier New" charset="0"/>
                <a:cs typeface="Courier New" charset="0"/>
              </a:rPr>
              <a:t> </a:t>
            </a:r>
            <a:r>
              <a:rPr lang="en-US" dirty="0">
                <a:latin typeface="Courier New" charset="0"/>
                <a:ea typeface="Courier New" charset="0"/>
                <a:cs typeface="Courier New" charset="0"/>
              </a:rPr>
              <a:t>'backend',</a:t>
            </a:r>
            <a:r>
              <a:rPr lang="en-US" dirty="0">
                <a:latin typeface="Courier New" charset="0"/>
                <a:ea typeface="Courier New" charset="0"/>
                <a:cs typeface="Courier New" charset="0"/>
              </a:rPr>
              <a:t> </a:t>
            </a:r>
            <a:r>
              <a:rPr lang="en-US" dirty="0">
                <a:latin typeface="Courier New" charset="0"/>
                <a:ea typeface="Courier New" charset="0"/>
                <a:cs typeface="Courier New" charset="0"/>
              </a:rPr>
              <a:t>'admin-user'</a:t>
            </a:r>
            <a:r>
              <a:rPr lang="en-US" dirty="0">
                <a:latin typeface="Courier New" charset="0"/>
                <a:ea typeface="Courier New" charset="0"/>
                <a:cs typeface="Courier New" charset="0"/>
              </a:rPr>
              <a:t> </a:t>
            </a:r>
            <a:r>
              <a:rPr lang="en-US" dirty="0">
                <a:latin typeface="Courier New" charset="0"/>
                <a:ea typeface="Courier New" charset="0"/>
                <a:cs typeface="Courier New" charset="0"/>
              </a:rPr>
              <a:t>=&gt;</a:t>
            </a:r>
            <a:r>
              <a:rPr lang="en-US" dirty="0">
                <a:latin typeface="Courier New" charset="0"/>
                <a:ea typeface="Courier New" charset="0"/>
                <a:cs typeface="Courier New" charset="0"/>
              </a:rPr>
              <a:t> \Magento\</a:t>
            </a:r>
            <a:r>
              <a:rPr lang="en-US" dirty="0" err="1">
                <a:latin typeface="Courier New" charset="0"/>
                <a:ea typeface="Courier New" charset="0"/>
                <a:cs typeface="Courier New" charset="0"/>
              </a:rPr>
              <a:t>TestFramework</a:t>
            </a:r>
            <a:r>
              <a:rPr lang="en-US" dirty="0">
                <a:latin typeface="Courier New" charset="0"/>
                <a:ea typeface="Courier New" charset="0"/>
                <a:cs typeface="Courier New" charset="0"/>
              </a:rPr>
              <a:t>\Bootstrap</a:t>
            </a:r>
            <a:r>
              <a:rPr lang="en-US" dirty="0">
                <a:latin typeface="Courier New" charset="0"/>
                <a:ea typeface="Courier New" charset="0"/>
                <a:cs typeface="Courier New" charset="0"/>
              </a:rPr>
              <a:t>::ADMIN_NAME,</a:t>
            </a:r>
            <a:r>
              <a:rPr lang="en-US" dirty="0">
                <a:latin typeface="Courier New" charset="0"/>
                <a:ea typeface="Courier New" charset="0"/>
                <a:cs typeface="Courier New" charset="0"/>
              </a:rPr>
              <a:t> </a:t>
            </a:r>
            <a:r>
              <a:rPr lang="en-US" dirty="0">
                <a:latin typeface="Courier New" charset="0"/>
                <a:ea typeface="Courier New" charset="0"/>
                <a:cs typeface="Courier New" charset="0"/>
              </a:rPr>
              <a:t>'admin-password'</a:t>
            </a:r>
            <a:r>
              <a:rPr lang="en-US" dirty="0">
                <a:latin typeface="Courier New" charset="0"/>
                <a:ea typeface="Courier New" charset="0"/>
                <a:cs typeface="Courier New" charset="0"/>
              </a:rPr>
              <a:t> </a:t>
            </a:r>
            <a:r>
              <a:rPr lang="en-US" dirty="0">
                <a:latin typeface="Courier New" charset="0"/>
                <a:ea typeface="Courier New" charset="0"/>
                <a:cs typeface="Courier New" charset="0"/>
              </a:rPr>
              <a:t>=&gt;</a:t>
            </a:r>
            <a:r>
              <a:rPr lang="en-US" dirty="0">
                <a:latin typeface="Courier New" charset="0"/>
                <a:ea typeface="Courier New" charset="0"/>
                <a:cs typeface="Courier New" charset="0"/>
              </a:rPr>
              <a:t> \Magento\</a:t>
            </a:r>
            <a:r>
              <a:rPr lang="en-US" dirty="0" err="1">
                <a:latin typeface="Courier New" charset="0"/>
                <a:ea typeface="Courier New" charset="0"/>
                <a:cs typeface="Courier New" charset="0"/>
              </a:rPr>
              <a:t>TestFramework</a:t>
            </a:r>
            <a:r>
              <a:rPr lang="en-US" dirty="0">
                <a:latin typeface="Courier New" charset="0"/>
                <a:ea typeface="Courier New" charset="0"/>
                <a:cs typeface="Courier New" charset="0"/>
              </a:rPr>
              <a:t>\Bootstrap</a:t>
            </a:r>
            <a:r>
              <a:rPr lang="en-US" dirty="0">
                <a:latin typeface="Courier New" charset="0"/>
                <a:ea typeface="Courier New" charset="0"/>
                <a:cs typeface="Courier New" charset="0"/>
              </a:rPr>
              <a:t>::ADMIN_PASSWORD,</a:t>
            </a:r>
            <a:r>
              <a:rPr lang="en-US" dirty="0">
                <a:latin typeface="Courier New" charset="0"/>
                <a:ea typeface="Courier New" charset="0"/>
                <a:cs typeface="Courier New" charset="0"/>
              </a:rPr>
              <a:t> </a:t>
            </a:r>
            <a:r>
              <a:rPr lang="en-US" dirty="0">
                <a:latin typeface="Courier New" charset="0"/>
                <a:ea typeface="Courier New" charset="0"/>
                <a:cs typeface="Courier New" charset="0"/>
              </a:rPr>
              <a:t>'admin-email'</a:t>
            </a:r>
            <a:r>
              <a:rPr lang="en-US" dirty="0">
                <a:latin typeface="Courier New" charset="0"/>
                <a:ea typeface="Courier New" charset="0"/>
                <a:cs typeface="Courier New" charset="0"/>
              </a:rPr>
              <a:t> </a:t>
            </a:r>
            <a:r>
              <a:rPr lang="en-US" dirty="0">
                <a:latin typeface="Courier New" charset="0"/>
                <a:ea typeface="Courier New" charset="0"/>
                <a:cs typeface="Courier New" charset="0"/>
              </a:rPr>
              <a:t>=&gt;</a:t>
            </a:r>
            <a:r>
              <a:rPr lang="en-US" dirty="0">
                <a:latin typeface="Courier New" charset="0"/>
                <a:ea typeface="Courier New" charset="0"/>
                <a:cs typeface="Courier New" charset="0"/>
              </a:rPr>
              <a:t> \Magento\</a:t>
            </a:r>
            <a:r>
              <a:rPr lang="en-US" dirty="0" err="1">
                <a:latin typeface="Courier New" charset="0"/>
                <a:ea typeface="Courier New" charset="0"/>
                <a:cs typeface="Courier New" charset="0"/>
              </a:rPr>
              <a:t>TestFramework</a:t>
            </a:r>
            <a:r>
              <a:rPr lang="en-US" dirty="0">
                <a:latin typeface="Courier New" charset="0"/>
                <a:ea typeface="Courier New" charset="0"/>
                <a:cs typeface="Courier New" charset="0"/>
              </a:rPr>
              <a:t>\Bootstrap</a:t>
            </a:r>
            <a:r>
              <a:rPr lang="en-US" dirty="0">
                <a:latin typeface="Courier New" charset="0"/>
                <a:ea typeface="Courier New" charset="0"/>
                <a:cs typeface="Courier New" charset="0"/>
              </a:rPr>
              <a:t>::ADMIN_EMAIL,</a:t>
            </a:r>
            <a:r>
              <a:rPr lang="en-US" dirty="0">
                <a:latin typeface="Courier New" charset="0"/>
                <a:ea typeface="Courier New" charset="0"/>
                <a:cs typeface="Courier New" charset="0"/>
              </a:rPr>
              <a:t> </a:t>
            </a:r>
            <a:r>
              <a:rPr lang="en-US" dirty="0">
                <a:latin typeface="Courier New" charset="0"/>
                <a:ea typeface="Courier New" charset="0"/>
                <a:cs typeface="Courier New" charset="0"/>
              </a:rPr>
              <a:t>'admin-</a:t>
            </a:r>
            <a:r>
              <a:rPr lang="en-US" dirty="0" err="1">
                <a:latin typeface="Courier New" charset="0"/>
                <a:ea typeface="Courier New" charset="0"/>
                <a:cs typeface="Courier New" charset="0"/>
              </a:rPr>
              <a:t>firstname</a:t>
            </a:r>
            <a:r>
              <a:rPr lang="en-US" dirty="0">
                <a:latin typeface="Courier New" charset="0"/>
                <a:ea typeface="Courier New" charset="0"/>
                <a:cs typeface="Courier New" charset="0"/>
              </a:rPr>
              <a:t>'</a:t>
            </a:r>
            <a:r>
              <a:rPr lang="en-US" dirty="0">
                <a:latin typeface="Courier New" charset="0"/>
                <a:ea typeface="Courier New" charset="0"/>
                <a:cs typeface="Courier New" charset="0"/>
              </a:rPr>
              <a:t> </a:t>
            </a:r>
            <a:r>
              <a:rPr lang="en-US" dirty="0">
                <a:latin typeface="Courier New" charset="0"/>
                <a:ea typeface="Courier New" charset="0"/>
                <a:cs typeface="Courier New" charset="0"/>
              </a:rPr>
              <a:t>=&gt;</a:t>
            </a:r>
            <a:r>
              <a:rPr lang="en-US" dirty="0">
                <a:latin typeface="Courier New" charset="0"/>
                <a:ea typeface="Courier New" charset="0"/>
                <a:cs typeface="Courier New" charset="0"/>
              </a:rPr>
              <a:t> \Magento\</a:t>
            </a:r>
            <a:r>
              <a:rPr lang="en-US" dirty="0" err="1">
                <a:latin typeface="Courier New" charset="0"/>
                <a:ea typeface="Courier New" charset="0"/>
                <a:cs typeface="Courier New" charset="0"/>
              </a:rPr>
              <a:t>TestFramework</a:t>
            </a:r>
            <a:r>
              <a:rPr lang="en-US" dirty="0">
                <a:latin typeface="Courier New" charset="0"/>
                <a:ea typeface="Courier New" charset="0"/>
                <a:cs typeface="Courier New" charset="0"/>
              </a:rPr>
              <a:t>\Bootstrap</a:t>
            </a:r>
            <a:r>
              <a:rPr lang="en-US" dirty="0">
                <a:latin typeface="Courier New" charset="0"/>
                <a:ea typeface="Courier New" charset="0"/>
                <a:cs typeface="Courier New" charset="0"/>
              </a:rPr>
              <a:t>::ADMIN_FIRSTNAME,</a:t>
            </a:r>
            <a:r>
              <a:rPr lang="en-US" dirty="0">
                <a:latin typeface="Courier New" charset="0"/>
                <a:ea typeface="Courier New" charset="0"/>
                <a:cs typeface="Courier New" charset="0"/>
              </a:rPr>
              <a:t> </a:t>
            </a:r>
            <a:r>
              <a:rPr lang="en-US" dirty="0">
                <a:latin typeface="Courier New" charset="0"/>
                <a:ea typeface="Courier New" charset="0"/>
                <a:cs typeface="Courier New" charset="0"/>
              </a:rPr>
              <a:t>'admin-</a:t>
            </a:r>
            <a:r>
              <a:rPr lang="en-US" dirty="0" err="1">
                <a:latin typeface="Courier New" charset="0"/>
                <a:ea typeface="Courier New" charset="0"/>
                <a:cs typeface="Courier New" charset="0"/>
              </a:rPr>
              <a:t>lastname</a:t>
            </a:r>
            <a:r>
              <a:rPr lang="en-US" dirty="0">
                <a:latin typeface="Courier New" charset="0"/>
                <a:ea typeface="Courier New" charset="0"/>
                <a:cs typeface="Courier New" charset="0"/>
              </a:rPr>
              <a:t>'</a:t>
            </a:r>
            <a:r>
              <a:rPr lang="en-US" dirty="0">
                <a:latin typeface="Courier New" charset="0"/>
                <a:ea typeface="Courier New" charset="0"/>
                <a:cs typeface="Courier New" charset="0"/>
              </a:rPr>
              <a:t> </a:t>
            </a:r>
            <a:r>
              <a:rPr lang="en-US" dirty="0">
                <a:latin typeface="Courier New" charset="0"/>
                <a:ea typeface="Courier New" charset="0"/>
                <a:cs typeface="Courier New" charset="0"/>
              </a:rPr>
              <a:t>=&gt;</a:t>
            </a:r>
            <a:r>
              <a:rPr lang="en-US" dirty="0">
                <a:latin typeface="Courier New" charset="0"/>
                <a:ea typeface="Courier New" charset="0"/>
                <a:cs typeface="Courier New" charset="0"/>
              </a:rPr>
              <a:t> \Magento\</a:t>
            </a:r>
            <a:r>
              <a:rPr lang="en-US" dirty="0" err="1">
                <a:latin typeface="Courier New" charset="0"/>
                <a:ea typeface="Courier New" charset="0"/>
                <a:cs typeface="Courier New" charset="0"/>
              </a:rPr>
              <a:t>TestFramework</a:t>
            </a:r>
            <a:r>
              <a:rPr lang="en-US" dirty="0">
                <a:latin typeface="Courier New" charset="0"/>
                <a:ea typeface="Courier New" charset="0"/>
                <a:cs typeface="Courier New" charset="0"/>
              </a:rPr>
              <a:t>\Bootstrap</a:t>
            </a:r>
            <a:r>
              <a:rPr lang="en-US" dirty="0">
                <a:latin typeface="Courier New" charset="0"/>
                <a:ea typeface="Courier New" charset="0"/>
                <a:cs typeface="Courier New" charset="0"/>
              </a:rPr>
              <a:t>::ADMIN_LASTNAME,</a:t>
            </a:r>
            <a:r>
              <a:rPr lang="en-US" dirty="0">
                <a:latin typeface="Courier New" charset="0"/>
                <a:ea typeface="Courier New" charset="0"/>
                <a:cs typeface="Courier New" charset="0"/>
              </a:rPr>
              <a:t> </a:t>
            </a:r>
            <a:r>
              <a:rPr lang="en-US" dirty="0">
                <a:latin typeface="Courier New" charset="0"/>
                <a:ea typeface="Courier New" charset="0"/>
                <a:cs typeface="Courier New" charset="0"/>
              </a:rPr>
              <a:t>];</a:t>
            </a:r>
            <a:endParaRPr lang="en-US" dirty="0" smtClean="0">
              <a:latin typeface="Courier New" charset="0"/>
              <a:ea typeface="Courier New" charset="0"/>
              <a:cs typeface="Courier New" charset="0"/>
            </a:endParaRPr>
          </a:p>
        </p:txBody>
      </p:sp>
      <p:sp>
        <p:nvSpPr>
          <p:cNvPr id="4" name="Title 3"/>
          <p:cNvSpPr>
            <a:spLocks noGrp="1"/>
          </p:cNvSpPr>
          <p:nvPr>
            <p:ph type="title"/>
          </p:nvPr>
        </p:nvSpPr>
        <p:spPr/>
        <p:txBody>
          <a:bodyPr/>
          <a:lstStyle/>
          <a:p>
            <a:r>
              <a:rPr lang="en-US" dirty="0"/>
              <a:t>Magento 2 Integration Testing – Test Workshop Extension</a:t>
            </a:r>
          </a:p>
        </p:txBody>
      </p:sp>
    </p:spTree>
    <p:extLst>
      <p:ext uri="{BB962C8B-B14F-4D97-AF65-F5344CB8AC3E}">
        <p14:creationId xmlns:p14="http://schemas.microsoft.com/office/powerpoint/2010/main" val="42070598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hlinkClick r:id="rId2"/>
              </a:rPr>
              <a:t>http://davidalger.com/development/magento/running-the-magento-2-test-suite</a:t>
            </a:r>
            <a:r>
              <a:rPr lang="en-US" dirty="0" smtClean="0">
                <a:hlinkClick r:id="rId2"/>
              </a:rPr>
              <a:t>/</a:t>
            </a:r>
            <a:endParaRPr lang="en-US" dirty="0" smtClean="0"/>
          </a:p>
        </p:txBody>
      </p:sp>
      <p:sp>
        <p:nvSpPr>
          <p:cNvPr id="4" name="Title 3"/>
          <p:cNvSpPr>
            <a:spLocks noGrp="1"/>
          </p:cNvSpPr>
          <p:nvPr>
            <p:ph type="title"/>
          </p:nvPr>
        </p:nvSpPr>
        <p:spPr/>
        <p:txBody>
          <a:bodyPr/>
          <a:lstStyle/>
          <a:p>
            <a:r>
              <a:rPr lang="en-US" dirty="0"/>
              <a:t>Magento 2 Integration Testing – Test Workshop Extension</a:t>
            </a:r>
          </a:p>
        </p:txBody>
      </p:sp>
      <p:graphicFrame>
        <p:nvGraphicFramePr>
          <p:cNvPr id="6" name="Table 5"/>
          <p:cNvGraphicFramePr>
            <a:graphicFrameLocks noGrp="1"/>
          </p:cNvGraphicFramePr>
          <p:nvPr>
            <p:extLst>
              <p:ext uri="{D42A27DB-BD31-4B8C-83A1-F6EECF244321}">
                <p14:modId xmlns:p14="http://schemas.microsoft.com/office/powerpoint/2010/main" val="283194612"/>
              </p:ext>
            </p:extLst>
          </p:nvPr>
        </p:nvGraphicFramePr>
        <p:xfrm>
          <a:off x="772848" y="3172599"/>
          <a:ext cx="7620529" cy="1368391"/>
        </p:xfrm>
        <a:graphic>
          <a:graphicData uri="http://schemas.openxmlformats.org/drawingml/2006/table">
            <a:tbl>
              <a:tblPr/>
              <a:tblGrid>
                <a:gridCol w="127000"/>
                <a:gridCol w="7493529"/>
              </a:tblGrid>
              <a:tr h="1368391">
                <a:tc>
                  <a:txBody>
                    <a:bodyPr/>
                    <a:lstStyle/>
                    <a:p>
                      <a:pPr algn="r" fontAlgn="t"/>
                      <a:r>
                        <a:rPr lang="en-US">
                          <a:solidFill>
                            <a:srgbClr val="666666"/>
                          </a:solidFill>
                          <a:effectLst/>
                        </a:rPr>
                        <a:t>1 </a:t>
                      </a:r>
                    </a:p>
                  </a:txBody>
                  <a:tcPr marL="50800" marR="50800" marT="25400" marB="25400">
                    <a:lnL>
                      <a:noFill/>
                    </a:lnL>
                    <a:lnR w="12700" cap="flat" cmpd="sng" algn="ctr">
                      <a:solidFill>
                        <a:srgbClr val="B0BEC7"/>
                      </a:solidFill>
                      <a:prstDash val="solid"/>
                      <a:round/>
                      <a:headEnd type="none" w="med" len="med"/>
                      <a:tailEnd type="none" w="med" len="med"/>
                    </a:lnR>
                    <a:lnT>
                      <a:noFill/>
                    </a:lnT>
                    <a:lnB>
                      <a:noFill/>
                    </a:lnB>
                    <a:solidFill>
                      <a:srgbClr val="DDEEFF"/>
                    </a:solidFill>
                  </a:tcPr>
                </a:tc>
                <a:tc>
                  <a:txBody>
                    <a:bodyPr/>
                    <a:lstStyle/>
                    <a:p>
                      <a:pPr fontAlgn="t"/>
                      <a:r>
                        <a:rPr lang="en-US" sz="1800" dirty="0" err="1">
                          <a:effectLst/>
                        </a:rPr>
                        <a:t>mysql</a:t>
                      </a:r>
                      <a:r>
                        <a:rPr lang="en-US" sz="1800" dirty="0">
                          <a:effectLst/>
                        </a:rPr>
                        <a:t> -e 'create database </a:t>
                      </a:r>
                      <a:r>
                        <a:rPr lang="en-US" sz="1800" dirty="0" err="1">
                          <a:effectLst/>
                        </a:rPr>
                        <a:t>magento_integration_tests</a:t>
                      </a:r>
                      <a:r>
                        <a:rPr lang="en-US" sz="1800" dirty="0">
                          <a:effectLst/>
                        </a:rPr>
                        <a:t>'</a:t>
                      </a:r>
                    </a:p>
                  </a:txBody>
                  <a:tcPr marL="50800" marR="50800" marT="25400" marB="25400">
                    <a:lnL w="12700" cap="flat" cmpd="sng" algn="ctr">
                      <a:solidFill>
                        <a:srgbClr val="B0BEC7"/>
                      </a:solidFill>
                      <a:prstDash val="solid"/>
                      <a:round/>
                      <a:headEnd type="none" w="med" len="med"/>
                      <a:tailEnd type="none" w="med" len="med"/>
                    </a:lnL>
                    <a:lnR>
                      <a:noFill/>
                    </a:lnR>
                    <a:lnT>
                      <a:noFill/>
                    </a:lnT>
                    <a:lnB>
                      <a:noFill/>
                    </a:lnB>
                  </a:tcPr>
                </a:tc>
              </a:tr>
            </a:tbl>
          </a:graphicData>
        </a:graphic>
      </p:graphicFrame>
      <p:sp>
        <p:nvSpPr>
          <p:cNvPr id="7" name="Rectangle 3"/>
          <p:cNvSpPr>
            <a:spLocks noChangeArrowheads="1"/>
          </p:cNvSpPr>
          <p:nvPr/>
        </p:nvSpPr>
        <p:spPr bwMode="auto">
          <a:xfrm>
            <a:off x="685800" y="2618601"/>
            <a:ext cx="90678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charset="0"/>
              </a:rPr>
              <a:t>Step 2: Create the database referenced in the above </a:t>
            </a:r>
            <a:r>
              <a:rPr kumimoji="0" lang="en-US" altLang="en-US" sz="1800" b="1" i="0" u="none" strike="noStrike" cap="none" normalizeH="0" baseline="0" dirty="0" err="1">
                <a:ln>
                  <a:noFill/>
                </a:ln>
                <a:solidFill>
                  <a:schemeClr val="tx1"/>
                </a:solidFill>
                <a:effectLst/>
                <a:latin typeface="Arial" charset="0"/>
              </a:rPr>
              <a:t>config</a:t>
            </a:r>
            <a:r>
              <a:rPr kumimoji="0" lang="en-US" altLang="en-US" sz="1800" b="1" i="0" u="none" strike="noStrike" cap="none" normalizeH="0" baseline="0" dirty="0">
                <a:ln>
                  <a:noFill/>
                </a:ln>
                <a:solidFill>
                  <a:schemeClr val="tx1"/>
                </a:solidFill>
                <a:effectLst/>
                <a:latin typeface="Arial" charset="0"/>
              </a:rPr>
              <a:t>:</a:t>
            </a:r>
            <a:endParaRPr kumimoji="0" lang="en-US" altLang="en-US" sz="1800" b="0"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7144835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457200" y="2418710"/>
            <a:ext cx="7967663"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charset="0"/>
              </a:rPr>
              <a:t>Step 3: Use the following to run the integration tests</a:t>
            </a:r>
            <a:r>
              <a:rPr kumimoji="0" lang="en-US" altLang="en-US" sz="1800" b="1" i="0" u="none" strike="noStrike" cap="none" normalizeH="0" baseline="0" dirty="0" smtClean="0">
                <a:ln>
                  <a:noFill/>
                </a:ln>
                <a:solidFill>
                  <a:schemeClr val="tx1"/>
                </a:solidFill>
                <a:effectLst/>
                <a:latin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charset="0"/>
              </a:rPr>
              <a:t>You can, as with the unit tests, choose to run a sub-set of the integration tests.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charset="0"/>
            </a:endParaRPr>
          </a:p>
        </p:txBody>
      </p:sp>
      <p:sp>
        <p:nvSpPr>
          <p:cNvPr id="5" name="Content Placeholder 4"/>
          <p:cNvSpPr>
            <a:spLocks noGrp="1"/>
          </p:cNvSpPr>
          <p:nvPr>
            <p:ph idx="1"/>
          </p:nvPr>
        </p:nvSpPr>
        <p:spPr/>
        <p:txBody>
          <a:bodyPr/>
          <a:lstStyle/>
          <a:p>
            <a:r>
              <a:rPr lang="en-US" dirty="0">
                <a:hlinkClick r:id="rId3"/>
              </a:rPr>
              <a:t>http://davidalger.com/development/magento/running-the-magento-2-test-suite</a:t>
            </a:r>
            <a:r>
              <a:rPr lang="en-US" dirty="0" smtClean="0">
                <a:hlinkClick r:id="rId3"/>
              </a:rPr>
              <a:t>/</a:t>
            </a:r>
            <a:endParaRPr lang="en-US" dirty="0" smtClean="0"/>
          </a:p>
        </p:txBody>
      </p:sp>
      <p:sp>
        <p:nvSpPr>
          <p:cNvPr id="4" name="Title 3"/>
          <p:cNvSpPr>
            <a:spLocks noGrp="1"/>
          </p:cNvSpPr>
          <p:nvPr>
            <p:ph type="title"/>
          </p:nvPr>
        </p:nvSpPr>
        <p:spPr/>
        <p:txBody>
          <a:bodyPr/>
          <a:lstStyle/>
          <a:p>
            <a:r>
              <a:rPr lang="en-US" dirty="0"/>
              <a:t>Magento 2 Integration Testing – Test Workshop Extension</a:t>
            </a:r>
          </a:p>
        </p:txBody>
      </p:sp>
      <p:graphicFrame>
        <p:nvGraphicFramePr>
          <p:cNvPr id="2" name="Table 1"/>
          <p:cNvGraphicFramePr>
            <a:graphicFrameLocks noGrp="1"/>
          </p:cNvGraphicFramePr>
          <p:nvPr>
            <p:extLst>
              <p:ext uri="{D42A27DB-BD31-4B8C-83A1-F6EECF244321}">
                <p14:modId xmlns:p14="http://schemas.microsoft.com/office/powerpoint/2010/main" val="1147522999"/>
              </p:ext>
            </p:extLst>
          </p:nvPr>
        </p:nvGraphicFramePr>
        <p:xfrm>
          <a:off x="741363" y="3422011"/>
          <a:ext cx="7683500" cy="668020"/>
        </p:xfrm>
        <a:graphic>
          <a:graphicData uri="http://schemas.openxmlformats.org/drawingml/2006/table">
            <a:tbl>
              <a:tblPr/>
              <a:tblGrid>
                <a:gridCol w="127000"/>
                <a:gridCol w="7556500"/>
              </a:tblGrid>
              <a:tr h="0">
                <a:tc>
                  <a:txBody>
                    <a:bodyPr/>
                    <a:lstStyle/>
                    <a:p>
                      <a:pPr algn="r" fontAlgn="t"/>
                      <a:r>
                        <a:rPr lang="en-US">
                          <a:solidFill>
                            <a:srgbClr val="666666"/>
                          </a:solidFill>
                          <a:effectLst/>
                        </a:rPr>
                        <a:t>1 2 </a:t>
                      </a:r>
                    </a:p>
                  </a:txBody>
                  <a:tcPr marL="50800" marR="50800" marT="25400" marB="25400">
                    <a:lnL>
                      <a:noFill/>
                    </a:lnL>
                    <a:lnR w="12700" cap="flat" cmpd="sng" algn="ctr">
                      <a:solidFill>
                        <a:srgbClr val="B0BEC7"/>
                      </a:solidFill>
                      <a:prstDash val="solid"/>
                      <a:round/>
                      <a:headEnd type="none" w="med" len="med"/>
                      <a:tailEnd type="none" w="med" len="med"/>
                    </a:lnR>
                    <a:lnT>
                      <a:noFill/>
                    </a:lnT>
                    <a:lnB>
                      <a:noFill/>
                    </a:lnB>
                    <a:solidFill>
                      <a:srgbClr val="DDEEFF"/>
                    </a:solidFill>
                  </a:tcPr>
                </a:tc>
                <a:tc>
                  <a:txBody>
                    <a:bodyPr/>
                    <a:lstStyle/>
                    <a:p>
                      <a:pPr fontAlgn="t"/>
                      <a:r>
                        <a:rPr lang="en-US" sz="1800" dirty="0">
                          <a:effectLst/>
                        </a:rPr>
                        <a:t>cd </a:t>
                      </a:r>
                      <a:r>
                        <a:rPr lang="en-US" sz="1800" dirty="0" err="1">
                          <a:effectLst/>
                        </a:rPr>
                        <a:t>dev</a:t>
                      </a:r>
                      <a:r>
                        <a:rPr lang="en-US" sz="1800" dirty="0">
                          <a:effectLst/>
                        </a:rPr>
                        <a:t>/tests/integration/ ../../../vendor/</a:t>
                      </a:r>
                      <a:r>
                        <a:rPr lang="en-US" sz="1800" dirty="0" err="1">
                          <a:effectLst/>
                        </a:rPr>
                        <a:t>phpunit</a:t>
                      </a:r>
                      <a:r>
                        <a:rPr lang="en-US" sz="1800" dirty="0">
                          <a:effectLst/>
                        </a:rPr>
                        <a:t>/</a:t>
                      </a:r>
                      <a:r>
                        <a:rPr lang="en-US" sz="1800" dirty="0" err="1">
                          <a:effectLst/>
                        </a:rPr>
                        <a:t>phpunit</a:t>
                      </a:r>
                      <a:r>
                        <a:rPr lang="en-US" sz="1800" dirty="0">
                          <a:effectLst/>
                        </a:rPr>
                        <a:t>/</a:t>
                      </a:r>
                      <a:r>
                        <a:rPr lang="en-US" sz="1800" dirty="0" err="1">
                          <a:effectLst/>
                        </a:rPr>
                        <a:t>phpunit</a:t>
                      </a:r>
                      <a:endParaRPr lang="en-US" sz="1800" dirty="0">
                        <a:effectLst/>
                      </a:endParaRPr>
                    </a:p>
                  </a:txBody>
                  <a:tcPr marL="50800" marR="50800" marT="25400" marB="25400">
                    <a:lnL w="12700" cap="flat" cmpd="sng" algn="ctr">
                      <a:solidFill>
                        <a:srgbClr val="B0BEC7"/>
                      </a:solidFill>
                      <a:prstDash val="solid"/>
                      <a:round/>
                      <a:headEnd type="none" w="med" len="med"/>
                      <a:tailEnd type="none" w="med" len="med"/>
                    </a:lnL>
                    <a:lnR>
                      <a:noFill/>
                    </a:lnR>
                    <a:lnT>
                      <a:noFill/>
                    </a:lnT>
                    <a:lnB>
                      <a:noFill/>
                    </a:lnB>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348726274"/>
              </p:ext>
            </p:extLst>
          </p:nvPr>
        </p:nvGraphicFramePr>
        <p:xfrm>
          <a:off x="741363" y="5078199"/>
          <a:ext cx="7683500" cy="1422400"/>
        </p:xfrm>
        <a:graphic>
          <a:graphicData uri="http://schemas.openxmlformats.org/drawingml/2006/table">
            <a:tbl>
              <a:tblPr/>
              <a:tblGrid>
                <a:gridCol w="127000"/>
                <a:gridCol w="7556500"/>
              </a:tblGrid>
              <a:tr h="836802">
                <a:tc>
                  <a:txBody>
                    <a:bodyPr/>
                    <a:lstStyle/>
                    <a:p>
                      <a:pPr algn="r" fontAlgn="t"/>
                      <a:r>
                        <a:rPr lang="da-DK" sz="1800">
                          <a:solidFill>
                            <a:srgbClr val="666666"/>
                          </a:solidFill>
                          <a:effectLst/>
                        </a:rPr>
                        <a:t>1 2 3 </a:t>
                      </a:r>
                    </a:p>
                  </a:txBody>
                  <a:tcPr marL="50800" marR="50800" marT="25400" marB="25400">
                    <a:lnL>
                      <a:noFill/>
                    </a:lnL>
                    <a:lnR w="12700" cap="flat" cmpd="sng" algn="ctr">
                      <a:solidFill>
                        <a:srgbClr val="B0BEC7"/>
                      </a:solidFill>
                      <a:prstDash val="solid"/>
                      <a:round/>
                      <a:headEnd type="none" w="med" len="med"/>
                      <a:tailEnd type="none" w="med" len="med"/>
                    </a:lnR>
                    <a:lnT>
                      <a:noFill/>
                    </a:lnT>
                    <a:lnB>
                      <a:noFill/>
                    </a:lnB>
                    <a:solidFill>
                      <a:srgbClr val="DDEEFF"/>
                    </a:solidFill>
                  </a:tcPr>
                </a:tc>
                <a:tc>
                  <a:txBody>
                    <a:bodyPr/>
                    <a:lstStyle/>
                    <a:p>
                      <a:pPr fontAlgn="t"/>
                      <a:r>
                        <a:rPr lang="en-US" sz="1800" dirty="0">
                          <a:effectLst/>
                        </a:rPr>
                        <a:t>cd </a:t>
                      </a:r>
                      <a:r>
                        <a:rPr lang="en-US" sz="1800" dirty="0" err="1">
                          <a:effectLst/>
                        </a:rPr>
                        <a:t>dev</a:t>
                      </a:r>
                      <a:r>
                        <a:rPr lang="en-US" sz="1800" dirty="0">
                          <a:effectLst/>
                        </a:rPr>
                        <a:t>/tests/integration/ ../../../vendor/</a:t>
                      </a:r>
                      <a:r>
                        <a:rPr lang="en-US" sz="1800" dirty="0" err="1">
                          <a:effectLst/>
                        </a:rPr>
                        <a:t>phpunit</a:t>
                      </a:r>
                      <a:r>
                        <a:rPr lang="en-US" sz="1800" dirty="0">
                          <a:effectLst/>
                        </a:rPr>
                        <a:t>/</a:t>
                      </a:r>
                      <a:r>
                        <a:rPr lang="en-US" sz="1800" dirty="0" err="1">
                          <a:effectLst/>
                        </a:rPr>
                        <a:t>phpunit</a:t>
                      </a:r>
                      <a:r>
                        <a:rPr lang="en-US" sz="1800" dirty="0">
                          <a:effectLst/>
                        </a:rPr>
                        <a:t>/</a:t>
                      </a:r>
                      <a:r>
                        <a:rPr lang="en-US" sz="1800" dirty="0" err="1">
                          <a:effectLst/>
                        </a:rPr>
                        <a:t>phpunit</a:t>
                      </a:r>
                      <a:r>
                        <a:rPr lang="en-US" sz="1800" dirty="0">
                          <a:effectLst/>
                        </a:rPr>
                        <a:t> \ </a:t>
                      </a:r>
                      <a:r>
                        <a:rPr lang="en-US" sz="1800" dirty="0" err="1">
                          <a:effectLst/>
                        </a:rPr>
                        <a:t>testsuite</a:t>
                      </a:r>
                      <a:r>
                        <a:rPr lang="en-US" sz="1800" dirty="0">
                          <a:effectLst/>
                        </a:rPr>
                        <a:t>/Magento/Catalog/Model/Product/</a:t>
                      </a:r>
                      <a:r>
                        <a:rPr lang="en-US" sz="1800" dirty="0" err="1">
                          <a:effectLst/>
                        </a:rPr>
                        <a:t>ImageTest.php</a:t>
                      </a:r>
                      <a:endParaRPr lang="en-US" sz="1800" dirty="0">
                        <a:effectLst/>
                      </a:endParaRPr>
                    </a:p>
                  </a:txBody>
                  <a:tcPr marL="50800" marR="50800" marT="25400" marB="25400">
                    <a:lnL w="12700" cap="flat" cmpd="sng" algn="ctr">
                      <a:solidFill>
                        <a:srgbClr val="B0BEC7"/>
                      </a:solidFill>
                      <a:prstDash val="solid"/>
                      <a:round/>
                      <a:headEnd type="none" w="med" len="med"/>
                      <a:tailEnd type="none" w="med" len="med"/>
                    </a:lnL>
                    <a:lnR>
                      <a:noFill/>
                    </a:lnR>
                    <a:lnT>
                      <a:noFill/>
                    </a:lnT>
                    <a:lnB>
                      <a:noFill/>
                    </a:lnB>
                  </a:tcPr>
                </a:tc>
              </a:tr>
            </a:tbl>
          </a:graphicData>
        </a:graphic>
      </p:graphicFrame>
    </p:spTree>
    <p:extLst>
      <p:ext uri="{BB962C8B-B14F-4D97-AF65-F5344CB8AC3E}">
        <p14:creationId xmlns:p14="http://schemas.microsoft.com/office/powerpoint/2010/main" val="18158165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457200" y="3249707"/>
            <a:ext cx="796766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1800" b="1" i="0" u="none" strike="noStrike" cap="none" normalizeH="0" baseline="0" dirty="0" smtClean="0">
                <a:ln>
                  <a:noFill/>
                </a:ln>
                <a:solidFill>
                  <a:schemeClr val="tx1"/>
                </a:solidFill>
                <a:effectLst/>
                <a:latin typeface="Arial" charset="0"/>
              </a:rPr>
              <a:t>If there is </a:t>
            </a:r>
            <a:r>
              <a:rPr lang="en-US" altLang="en-US" b="1" dirty="0">
                <a:latin typeface="Arial" charset="0"/>
              </a:rPr>
              <a:t>time follow:</a:t>
            </a:r>
            <a:br>
              <a:rPr lang="en-US" altLang="en-US" b="1" dirty="0">
                <a:latin typeface="Arial" charset="0"/>
              </a:rPr>
            </a:br>
            <a:r>
              <a:rPr lang="en-US" altLang="en-US" b="1" dirty="0">
                <a:latin typeface="Arial" charset="0"/>
              </a:rPr>
              <a:t> http://</a:t>
            </a:r>
            <a:r>
              <a:rPr lang="en-US" altLang="en-US" b="1" dirty="0" err="1">
                <a:latin typeface="Arial" charset="0"/>
              </a:rPr>
              <a:t>vinaikopp.com</a:t>
            </a:r>
            <a:r>
              <a:rPr lang="en-US" altLang="en-US" b="1" dirty="0">
                <a:latin typeface="Arial" charset="0"/>
              </a:rPr>
              <a:t>/2016/02/05/01_the_skeleton_module_kata/</a:t>
            </a:r>
            <a:endParaRPr kumimoji="0" lang="en-US" altLang="en-US" sz="1800" b="0"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charset="0"/>
            </a:endParaRPr>
          </a:p>
        </p:txBody>
      </p:sp>
      <p:sp>
        <p:nvSpPr>
          <p:cNvPr id="5" name="Content Placeholder 4"/>
          <p:cNvSpPr>
            <a:spLocks noGrp="1"/>
          </p:cNvSpPr>
          <p:nvPr>
            <p:ph idx="1"/>
          </p:nvPr>
        </p:nvSpPr>
        <p:spPr>
          <a:xfrm>
            <a:off x="685800" y="1828800"/>
            <a:ext cx="8229600" cy="4178300"/>
          </a:xfrm>
        </p:spPr>
        <p:txBody>
          <a:bodyPr/>
          <a:lstStyle/>
          <a:p>
            <a:r>
              <a:rPr lang="en-US" dirty="0">
                <a:hlinkClick r:id="rId3"/>
              </a:rPr>
              <a:t>http://davidalger.com/development/magento/running-the-magento-2-test-suite</a:t>
            </a:r>
            <a:r>
              <a:rPr lang="en-US" dirty="0" smtClean="0">
                <a:hlinkClick r:id="rId3"/>
              </a:rPr>
              <a:t>/</a:t>
            </a:r>
            <a:endParaRPr lang="en-US" dirty="0" smtClean="0"/>
          </a:p>
        </p:txBody>
      </p:sp>
      <p:sp>
        <p:nvSpPr>
          <p:cNvPr id="4" name="Title 3"/>
          <p:cNvSpPr>
            <a:spLocks noGrp="1"/>
          </p:cNvSpPr>
          <p:nvPr>
            <p:ph type="title"/>
          </p:nvPr>
        </p:nvSpPr>
        <p:spPr/>
        <p:txBody>
          <a:bodyPr/>
          <a:lstStyle/>
          <a:p>
            <a:r>
              <a:rPr lang="en-US" dirty="0"/>
              <a:t>Magento 2 Integration Testing – Test Workshop Extension</a:t>
            </a:r>
          </a:p>
        </p:txBody>
      </p:sp>
    </p:spTree>
    <p:extLst>
      <p:ext uri="{BB962C8B-B14F-4D97-AF65-F5344CB8AC3E}">
        <p14:creationId xmlns:p14="http://schemas.microsoft.com/office/powerpoint/2010/main" val="16701776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t>Hands on with Magento 2</a:t>
            </a:r>
          </a:p>
        </p:txBody>
      </p:sp>
      <p:sp>
        <p:nvSpPr>
          <p:cNvPr id="9" name="Text Placeholder 8"/>
          <p:cNvSpPr>
            <a:spLocks noGrp="1"/>
          </p:cNvSpPr>
          <p:nvPr>
            <p:ph type="body" sz="quarter" idx="10"/>
          </p:nvPr>
        </p:nvSpPr>
        <p:spPr/>
        <p:txBody>
          <a:bodyPr/>
          <a:lstStyle/>
          <a:p>
            <a:r>
              <a:rPr lang="en-US" dirty="0">
                <a:solidFill>
                  <a:schemeClr val="accent6">
                    <a:lumMod val="75000"/>
                  </a:schemeClr>
                </a:solidFill>
              </a:rPr>
              <a:t>Design Development</a:t>
            </a:r>
          </a:p>
        </p:txBody>
      </p:sp>
    </p:spTree>
    <p:extLst>
      <p:ext uri="{BB962C8B-B14F-4D97-AF65-F5344CB8AC3E}">
        <p14:creationId xmlns:p14="http://schemas.microsoft.com/office/powerpoint/2010/main" val="15930212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http://</a:t>
            </a:r>
            <a:r>
              <a:rPr lang="en-US" dirty="0" err="1"/>
              <a:t>devdocs.magento.com</a:t>
            </a:r>
            <a:r>
              <a:rPr lang="en-US" dirty="0"/>
              <a:t>/guides/v2.1/frontend-</a:t>
            </a:r>
            <a:r>
              <a:rPr lang="en-US" dirty="0" err="1"/>
              <a:t>dev</a:t>
            </a:r>
            <a:r>
              <a:rPr lang="en-US" dirty="0"/>
              <a:t>-guide/themes/theme-</a:t>
            </a:r>
            <a:r>
              <a:rPr lang="en-US" dirty="0" err="1"/>
              <a:t>create.html</a:t>
            </a:r>
            <a:endParaRPr lang="en-US" dirty="0"/>
          </a:p>
          <a:p>
            <a:r>
              <a:rPr lang="en-US" b="0" dirty="0" smtClean="0"/>
              <a:t>Create Theme </a:t>
            </a:r>
            <a:r>
              <a:rPr lang="en-US" b="0" dirty="0" err="1" smtClean="0"/>
              <a:t>Dir</a:t>
            </a:r>
            <a:r>
              <a:rPr lang="en-US" b="0" dirty="0" smtClean="0"/>
              <a:t>: </a:t>
            </a:r>
            <a:r>
              <a:rPr lang="en-US" b="0" dirty="0"/>
              <a:t>/app/design/frontend/&lt;Vendor</a:t>
            </a:r>
            <a:r>
              <a:rPr lang="en-US" b="0" dirty="0" smtClean="0"/>
              <a:t>&gt;/&lt;Theme&gt;</a:t>
            </a:r>
          </a:p>
          <a:p>
            <a:r>
              <a:rPr lang="en-US" b="0" dirty="0" smtClean="0"/>
              <a:t>Create a </a:t>
            </a:r>
            <a:r>
              <a:rPr lang="en-US" b="0" dirty="0" err="1" smtClean="0"/>
              <a:t>theme.xml</a:t>
            </a:r>
            <a:r>
              <a:rPr lang="en-US" b="0" dirty="0" smtClean="0"/>
              <a:t> in you theme </a:t>
            </a:r>
            <a:r>
              <a:rPr lang="en-US" b="0" dirty="0" err="1" smtClean="0"/>
              <a:t>dir</a:t>
            </a:r>
            <a:endParaRPr lang="en-US" b="0" dirty="0" smtClean="0"/>
          </a:p>
          <a:p>
            <a:r>
              <a:rPr lang="en-US" b="0" dirty="0" smtClean="0"/>
              <a:t>Create </a:t>
            </a:r>
            <a:r>
              <a:rPr lang="en-US" b="0" dirty="0" err="1" smtClean="0"/>
              <a:t>composer.json</a:t>
            </a:r>
            <a:endParaRPr lang="en-US" b="0" dirty="0" smtClean="0"/>
          </a:p>
          <a:p>
            <a:r>
              <a:rPr lang="en-US" b="0" dirty="0" smtClean="0"/>
              <a:t>Create </a:t>
            </a:r>
            <a:r>
              <a:rPr lang="en-US" b="0" dirty="0" err="1" smtClean="0"/>
              <a:t>registation.php</a:t>
            </a:r>
            <a:endParaRPr lang="en-US" b="0" dirty="0" smtClean="0"/>
          </a:p>
          <a:p>
            <a:r>
              <a:rPr lang="en-US" b="0" dirty="0" smtClean="0"/>
              <a:t>Enable theme in admin</a:t>
            </a:r>
          </a:p>
          <a:p>
            <a:r>
              <a:rPr lang="en-US" b="0" dirty="0" smtClean="0"/>
              <a:t>Create and modify a </a:t>
            </a:r>
            <a:r>
              <a:rPr lang="en-US" b="0" dirty="0" err="1" smtClean="0"/>
              <a:t>view.xml</a:t>
            </a:r>
            <a:r>
              <a:rPr lang="en-US" b="0" dirty="0" smtClean="0"/>
              <a:t> changing image </a:t>
            </a:r>
            <a:r>
              <a:rPr lang="en-US" b="0" dirty="0" err="1" smtClean="0"/>
              <a:t>category_page_grid</a:t>
            </a:r>
            <a:endParaRPr lang="en-US" b="0" dirty="0" smtClean="0"/>
          </a:p>
          <a:p>
            <a:endParaRPr lang="en-US" b="0" dirty="0" smtClean="0"/>
          </a:p>
          <a:p>
            <a:r>
              <a:rPr lang="en-US" b="0" dirty="0"/>
              <a:t>If there is time play with: </a:t>
            </a:r>
            <a:r>
              <a:rPr lang="en-US" b="0" dirty="0">
                <a:hlinkClick r:id="rId2"/>
              </a:rPr>
              <a:t>http://</a:t>
            </a:r>
            <a:r>
              <a:rPr lang="en-US" b="0" dirty="0" smtClean="0">
                <a:hlinkClick r:id="rId2"/>
              </a:rPr>
              <a:t>devdocs.magento.com/guides/v2.0/frontend-dev-guide/layouts/xml-manage.html</a:t>
            </a:r>
            <a:endParaRPr lang="en-US" b="0" dirty="0" smtClean="0"/>
          </a:p>
          <a:p>
            <a:pPr lvl="1"/>
            <a:r>
              <a:rPr lang="en-US" dirty="0" smtClean="0"/>
              <a:t>Make a page 1-column</a:t>
            </a:r>
          </a:p>
          <a:p>
            <a:pPr lvl="1"/>
            <a:endParaRPr lang="en-US" b="0" dirty="0" smtClean="0"/>
          </a:p>
          <a:p>
            <a:endParaRPr lang="en-US" dirty="0"/>
          </a:p>
        </p:txBody>
      </p:sp>
      <p:sp>
        <p:nvSpPr>
          <p:cNvPr id="4" name="Title 3"/>
          <p:cNvSpPr>
            <a:spLocks noGrp="1"/>
          </p:cNvSpPr>
          <p:nvPr>
            <p:ph type="title"/>
          </p:nvPr>
        </p:nvSpPr>
        <p:spPr/>
        <p:txBody>
          <a:bodyPr/>
          <a:lstStyle/>
          <a:p>
            <a:r>
              <a:rPr lang="en-US" dirty="0"/>
              <a:t>Magento 2 Designs – Create Workshop Theme</a:t>
            </a:r>
          </a:p>
        </p:txBody>
      </p:sp>
    </p:spTree>
    <p:extLst>
      <p:ext uri="{BB962C8B-B14F-4D97-AF65-F5344CB8AC3E}">
        <p14:creationId xmlns:p14="http://schemas.microsoft.com/office/powerpoint/2010/main" val="16111591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t>Magento 2 Training</a:t>
            </a:r>
          </a:p>
        </p:txBody>
      </p:sp>
      <p:sp>
        <p:nvSpPr>
          <p:cNvPr id="9" name="Text Placeholder 8"/>
          <p:cNvSpPr>
            <a:spLocks noGrp="1"/>
          </p:cNvSpPr>
          <p:nvPr>
            <p:ph type="body" sz="quarter" idx="10"/>
          </p:nvPr>
        </p:nvSpPr>
        <p:spPr/>
        <p:txBody>
          <a:bodyPr/>
          <a:lstStyle/>
          <a:p>
            <a:r>
              <a:rPr lang="en-US" dirty="0">
                <a:solidFill>
                  <a:schemeClr val="accent6">
                    <a:lumMod val="75000"/>
                  </a:schemeClr>
                </a:solidFill>
              </a:rPr>
              <a:t>Learning Magento 2</a:t>
            </a:r>
          </a:p>
        </p:txBody>
      </p:sp>
    </p:spTree>
    <p:extLst>
      <p:ext uri="{BB962C8B-B14F-4D97-AF65-F5344CB8AC3E}">
        <p14:creationId xmlns:p14="http://schemas.microsoft.com/office/powerpoint/2010/main" val="383030284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6300" y="2057400"/>
            <a:ext cx="7391400" cy="3971925"/>
          </a:xfrm>
        </p:spPr>
        <p:txBody>
          <a:bodyPr/>
          <a:lstStyle/>
          <a:p>
            <a:r>
              <a:rPr lang="en-US" sz="2000" dirty="0"/>
              <a:t>Dev Docs: http://devdocs.magento.com/</a:t>
            </a:r>
            <a:br>
              <a:rPr lang="en-US" sz="2000" dirty="0"/>
            </a:br>
            <a:r>
              <a:rPr lang="en-US" sz="2000" b="0" dirty="0"/>
              <a:t>Great documentation, always being improved. </a:t>
            </a:r>
          </a:p>
          <a:p>
            <a:r>
              <a:rPr lang="en-US" sz="2000" dirty="0"/>
              <a:t>Alan Storm: http://alanstorm.com/category/magento-2</a:t>
            </a:r>
            <a:br>
              <a:rPr lang="en-US" sz="2000" dirty="0"/>
            </a:br>
            <a:r>
              <a:rPr lang="en-US" sz="2000" b="0" dirty="0"/>
              <a:t>Alan has been hard at work writing quality blog posts about Magento 2, do not over look the Pulse Storm – Commerce Bug Tool by him.</a:t>
            </a:r>
            <a:endParaRPr lang="en-US" sz="2000" dirty="0"/>
          </a:p>
          <a:p>
            <a:r>
              <a:rPr lang="en-US" sz="2000" dirty="0"/>
              <a:t>Magento: https://magento.com/training/catalog/developers</a:t>
            </a:r>
            <a:br>
              <a:rPr lang="en-US" sz="2000" dirty="0"/>
            </a:br>
            <a:r>
              <a:rPr lang="en-US" sz="2000" b="0" dirty="0"/>
              <a:t>This is a good set of classes, including some for front-end development and other components. Expect more soon!</a:t>
            </a:r>
          </a:p>
        </p:txBody>
      </p:sp>
      <p:sp>
        <p:nvSpPr>
          <p:cNvPr id="3" name="Title 2"/>
          <p:cNvSpPr>
            <a:spLocks noGrp="1"/>
          </p:cNvSpPr>
          <p:nvPr>
            <p:ph type="title"/>
          </p:nvPr>
        </p:nvSpPr>
        <p:spPr/>
        <p:txBody>
          <a:bodyPr/>
          <a:lstStyle/>
          <a:p>
            <a:r>
              <a:rPr lang="en-US" dirty="0"/>
              <a:t>Magento Training</a:t>
            </a:r>
          </a:p>
        </p:txBody>
      </p:sp>
    </p:spTree>
    <p:extLst>
      <p:ext uri="{BB962C8B-B14F-4D97-AF65-F5344CB8AC3E}">
        <p14:creationId xmlns:p14="http://schemas.microsoft.com/office/powerpoint/2010/main" val="392079870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Magento has 4 Certifications:</a:t>
            </a:r>
          </a:p>
          <a:p>
            <a:pPr lvl="1"/>
            <a:r>
              <a:rPr lang="en-US" cap="all" dirty="0"/>
              <a:t>Certified Solution Specialist</a:t>
            </a:r>
          </a:p>
          <a:p>
            <a:pPr lvl="1"/>
            <a:r>
              <a:rPr lang="en-US" cap="all" dirty="0"/>
              <a:t>Front end developer</a:t>
            </a:r>
          </a:p>
          <a:p>
            <a:pPr lvl="1"/>
            <a:r>
              <a:rPr lang="en-US" cap="all" dirty="0"/>
              <a:t>Certified Developer</a:t>
            </a:r>
          </a:p>
          <a:p>
            <a:pPr lvl="1"/>
            <a:r>
              <a:rPr lang="en-US" cap="all" dirty="0"/>
              <a:t>Certified developer plus</a:t>
            </a:r>
          </a:p>
          <a:p>
            <a:pPr lvl="1"/>
            <a:endParaRPr lang="en-US" cap="all" dirty="0"/>
          </a:p>
        </p:txBody>
      </p:sp>
      <p:sp>
        <p:nvSpPr>
          <p:cNvPr id="3" name="Title 2"/>
          <p:cNvSpPr>
            <a:spLocks noGrp="1"/>
          </p:cNvSpPr>
          <p:nvPr>
            <p:ph type="title"/>
          </p:nvPr>
        </p:nvSpPr>
        <p:spPr/>
        <p:txBody>
          <a:bodyPr/>
          <a:lstStyle/>
          <a:p>
            <a:r>
              <a:rPr lang="en-US" dirty="0"/>
              <a:t>Magento Certification</a:t>
            </a:r>
          </a:p>
        </p:txBody>
      </p:sp>
      <p:pic>
        <p:nvPicPr>
          <p:cNvPr id="7170" name="Picture 2" descr="Magento Certified Solution Special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150" y="2686050"/>
            <a:ext cx="657225" cy="11787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Front End Developer Certific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9010" y="2686050"/>
            <a:ext cx="657225" cy="117872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Certified Developer and Developer Plu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8870" y="2686050"/>
            <a:ext cx="657225" cy="117872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Moderator's Ki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8729" y="2686050"/>
            <a:ext cx="657225" cy="11787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1632949" y="4264820"/>
            <a:ext cx="5878115" cy="807913"/>
          </a:xfrm>
          <a:prstGeom prst="rect">
            <a:avLst/>
          </a:prstGeom>
          <a:noFill/>
          <a:ln w="9525">
            <a:noFill/>
            <a:miter lim="800000"/>
            <a:headEnd/>
            <a:tailEnd/>
          </a:ln>
          <a:effectLst/>
        </p:spPr>
        <p:txBody>
          <a:bodyPr vert="horz" wrap="square" lIns="0" tIns="34290" rIns="68580" bIns="34290" numCol="1" rtlCol="0" anchor="ctr" anchorCtr="0" compatLnSpc="1">
            <a:prstTxWarp prst="textNoShape">
              <a:avLst/>
            </a:prstTxWarp>
            <a:spAutoFit/>
          </a:bodyPr>
          <a:lstStyle/>
          <a:p>
            <a:r>
              <a:rPr lang="en-US" sz="1200" cap="all" dirty="0"/>
              <a:t>“</a:t>
            </a:r>
            <a:r>
              <a:rPr lang="en-US" sz="1200" dirty="0"/>
              <a:t>Experienced Magento professionals can validate their real-world skills by earning a Magento Certification. Magento Certification Exams are geared toward professionals who want to differentiate themselves from the competition with the ultimate Magento credential.”</a:t>
            </a:r>
            <a:br>
              <a:rPr lang="en-US" sz="1200" dirty="0"/>
            </a:br>
            <a:r>
              <a:rPr lang="en-US" sz="1200" dirty="0"/>
              <a:t> - http://magento.com/training/catalog/certification</a:t>
            </a: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66235" y="5545732"/>
            <a:ext cx="1075135" cy="1075135"/>
          </a:xfrm>
          <a:prstGeom prst="rect">
            <a:avLst/>
          </a:prstGeom>
        </p:spPr>
      </p:pic>
      <p:pic>
        <p:nvPicPr>
          <p:cNvPr id="38914" name="Picture 2" descr="http://ih1.redbubble.net/image.42028599.2176/sticker,375x360.u9.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8729" y="5072733"/>
            <a:ext cx="2039895" cy="1958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9990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8316" y="1885950"/>
            <a:ext cx="8142284" cy="3600450"/>
          </a:xfrm>
        </p:spPr>
        <p:txBody>
          <a:bodyPr/>
          <a:lstStyle/>
          <a:p>
            <a:pPr marL="0" indent="0">
              <a:buNone/>
            </a:pPr>
            <a:r>
              <a:rPr lang="en-US" sz="2000" dirty="0"/>
              <a:t>Use Alan </a:t>
            </a:r>
            <a:r>
              <a:rPr lang="en-US" sz="2000" dirty="0" err="1"/>
              <a:t>Kents</a:t>
            </a:r>
            <a:r>
              <a:rPr lang="en-US" sz="2000" dirty="0"/>
              <a:t> Docker Image: </a:t>
            </a:r>
            <a:r>
              <a:rPr lang="en-US" sz="2000" dirty="0" err="1"/>
              <a:t>alankent</a:t>
            </a:r>
            <a:r>
              <a:rPr lang="en-US" sz="2000" dirty="0"/>
              <a:t>/</a:t>
            </a:r>
            <a:r>
              <a:rPr lang="en-US" sz="2000" dirty="0" err="1"/>
              <a:t>gsd</a:t>
            </a:r>
            <a:endParaRPr lang="en-US" sz="2000" dirty="0"/>
          </a:p>
          <a:p>
            <a:pPr marL="0" indent="0">
              <a:buNone/>
            </a:pPr>
            <a:r>
              <a:rPr lang="en-US" sz="2000" b="0" dirty="0">
                <a:hlinkClick r:id="rId3"/>
              </a:rPr>
              <a:t>https://alankent.me/gsd/introduction-to-docker/</a:t>
            </a:r>
            <a:endParaRPr lang="en-US" sz="2000" b="0" dirty="0"/>
          </a:p>
          <a:p>
            <a:pPr marL="0" indent="0">
              <a:buNone/>
            </a:pPr>
            <a:endParaRPr lang="en-US" sz="2000" b="0" dirty="0"/>
          </a:p>
          <a:p>
            <a:pPr marL="0" indent="0">
              <a:buNone/>
            </a:pPr>
            <a:r>
              <a:rPr lang="en-US" sz="2000" b="0" dirty="0"/>
              <a:t>This can be installed on a mac very easily, if you already have </a:t>
            </a:r>
            <a:r>
              <a:rPr lang="en-US" sz="2000" b="0" dirty="0" err="1"/>
              <a:t>docker</a:t>
            </a:r>
            <a:r>
              <a:rPr lang="en-US" sz="2000" b="0" dirty="0"/>
              <a:t>-toolbox. Just load up </a:t>
            </a:r>
            <a:r>
              <a:rPr lang="en-US" sz="2000" b="0" dirty="0" err="1"/>
              <a:t>Kitematic</a:t>
            </a:r>
            <a:r>
              <a:rPr lang="en-US" sz="2000" b="0" dirty="0"/>
              <a:t> and search for “</a:t>
            </a:r>
            <a:r>
              <a:rPr lang="en-US" sz="2000" b="0" dirty="0" err="1"/>
              <a:t>alankent</a:t>
            </a:r>
            <a:r>
              <a:rPr lang="en-US" sz="2000" b="0" dirty="0"/>
              <a:t>/</a:t>
            </a:r>
            <a:r>
              <a:rPr lang="en-US" sz="2000" b="0" dirty="0" err="1"/>
              <a:t>gsd</a:t>
            </a:r>
            <a:r>
              <a:rPr lang="en-US" sz="2000" b="0" dirty="0"/>
              <a:t>” and click create.</a:t>
            </a:r>
          </a:p>
          <a:p>
            <a:pPr marL="0" indent="0">
              <a:buNone/>
            </a:pPr>
            <a:endParaRPr lang="en-US" sz="2000" b="0" dirty="0"/>
          </a:p>
          <a:p>
            <a:pPr marL="0" indent="0">
              <a:buNone/>
            </a:pPr>
            <a:r>
              <a:rPr lang="en-US" sz="2000" b="0" dirty="0"/>
              <a:t>The first install process can take a few minutes, so I suggest starting now if you would like to follow along or look up code etc.</a:t>
            </a:r>
          </a:p>
        </p:txBody>
      </p:sp>
      <p:sp>
        <p:nvSpPr>
          <p:cNvPr id="3" name="Title 2"/>
          <p:cNvSpPr>
            <a:spLocks noGrp="1"/>
          </p:cNvSpPr>
          <p:nvPr>
            <p:ph type="title"/>
          </p:nvPr>
        </p:nvSpPr>
        <p:spPr/>
        <p:txBody>
          <a:bodyPr/>
          <a:lstStyle/>
          <a:p>
            <a:r>
              <a:rPr lang="en-US" dirty="0"/>
              <a:t>Preparation for Workshop – Docker Setup</a:t>
            </a:r>
          </a:p>
        </p:txBody>
      </p:sp>
    </p:spTree>
    <p:extLst>
      <p:ext uri="{BB962C8B-B14F-4D97-AF65-F5344CB8AC3E}">
        <p14:creationId xmlns:p14="http://schemas.microsoft.com/office/powerpoint/2010/main" val="10925871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Basics:  </a:t>
            </a:r>
            <a:r>
              <a:rPr lang="en-US" sz="1800" b="0" dirty="0"/>
              <a:t>Introduction to Magento code hierarchies, modules and configuration.</a:t>
            </a:r>
          </a:p>
          <a:p>
            <a:r>
              <a:rPr lang="en-US" sz="1800" dirty="0"/>
              <a:t>Request Flow: </a:t>
            </a:r>
            <a:r>
              <a:rPr lang="en-US" sz="1800" b="0" dirty="0"/>
              <a:t>Learn how Magento bootstraps itself and handles requests.</a:t>
            </a:r>
          </a:p>
          <a:p>
            <a:r>
              <a:rPr lang="en-US" sz="1800" dirty="0"/>
              <a:t>Rendering: </a:t>
            </a:r>
            <a:r>
              <a:rPr lang="en-US" sz="1800" b="0" dirty="0"/>
              <a:t>Understand how pages are rendered - themes, layouts, blocks and templates</a:t>
            </a:r>
          </a:p>
          <a:p>
            <a:r>
              <a:rPr lang="en-US" sz="1800" dirty="0"/>
              <a:t>Databases: </a:t>
            </a:r>
            <a:r>
              <a:rPr lang="en-US" sz="1800" b="0" dirty="0"/>
              <a:t>Discover models, resources models and collections.</a:t>
            </a:r>
          </a:p>
          <a:p>
            <a:r>
              <a:rPr lang="en-US" sz="1800" dirty="0"/>
              <a:t>EAV: </a:t>
            </a:r>
            <a:r>
              <a:rPr lang="en-US" sz="1800" b="0" dirty="0"/>
              <a:t>Entity Attribute Value tables, explained.</a:t>
            </a:r>
          </a:p>
          <a:p>
            <a:r>
              <a:rPr lang="en-US" sz="1800" dirty="0"/>
              <a:t>Adminhtml: </a:t>
            </a:r>
            <a:r>
              <a:rPr lang="en-US" sz="1800" b="0" dirty="0"/>
              <a:t>Manage admin area forms and grids.</a:t>
            </a:r>
          </a:p>
          <a:p>
            <a:r>
              <a:rPr lang="en-US" sz="1800" dirty="0"/>
              <a:t>Catalog: </a:t>
            </a:r>
            <a:r>
              <a:rPr lang="en-US" sz="1800" b="0" dirty="0"/>
              <a:t>Find out about categories, products, layered navigation and taxes.</a:t>
            </a:r>
          </a:p>
          <a:p>
            <a:r>
              <a:rPr lang="en-US" sz="1800" dirty="0"/>
              <a:t>Checkout: </a:t>
            </a:r>
            <a:r>
              <a:rPr lang="en-US" sz="1800" b="0" dirty="0"/>
              <a:t>Covering quotes, orders and shipping and payment methods</a:t>
            </a:r>
          </a:p>
          <a:p>
            <a:r>
              <a:rPr lang="en-US" sz="1800" dirty="0"/>
              <a:t>Sales: </a:t>
            </a:r>
            <a:r>
              <a:rPr lang="en-US" sz="1800" b="0" dirty="0"/>
              <a:t>Order creation and management</a:t>
            </a:r>
          </a:p>
          <a:p>
            <a:r>
              <a:rPr lang="en-US" sz="1800" dirty="0"/>
              <a:t>Advanced: </a:t>
            </a:r>
            <a:r>
              <a:rPr lang="en-US" sz="1800" b="0" dirty="0"/>
              <a:t>API and Widgets </a:t>
            </a:r>
            <a:r>
              <a:rPr lang="en-US" sz="1800" b="0" dirty="0" err="1"/>
              <a:t>etc</a:t>
            </a:r>
            <a:endParaRPr lang="en-US" sz="1800" b="0" dirty="0"/>
          </a:p>
          <a:p>
            <a:pPr marL="0" indent="0">
              <a:buNone/>
            </a:pPr>
            <a:endParaRPr lang="en-US" sz="1800" dirty="0"/>
          </a:p>
        </p:txBody>
      </p:sp>
      <p:sp>
        <p:nvSpPr>
          <p:cNvPr id="3" name="Title 2"/>
          <p:cNvSpPr>
            <a:spLocks noGrp="1"/>
          </p:cNvSpPr>
          <p:nvPr>
            <p:ph type="title"/>
          </p:nvPr>
        </p:nvSpPr>
        <p:spPr/>
        <p:txBody>
          <a:bodyPr/>
          <a:lstStyle/>
          <a:p>
            <a:r>
              <a:rPr lang="en-US" dirty="0"/>
              <a:t>Magento Certification Subjects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826" y="157966"/>
            <a:ext cx="881857" cy="881857"/>
          </a:xfrm>
          <a:prstGeom prst="rect">
            <a:avLst/>
          </a:prstGeom>
        </p:spPr>
      </p:pic>
    </p:spTree>
    <p:extLst>
      <p:ext uri="{BB962C8B-B14F-4D97-AF65-F5344CB8AC3E}">
        <p14:creationId xmlns:p14="http://schemas.microsoft.com/office/powerpoint/2010/main" val="226310795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050" dirty="0"/>
              <a:t>http://info.magento.com/rs/magentocommerce/images/Certification-Study-Guide-MCD-v1.pdf</a:t>
            </a:r>
            <a:br>
              <a:rPr lang="en-US" sz="1050" dirty="0"/>
            </a:br>
            <a:r>
              <a:rPr lang="en-US" sz="1050" b="0" dirty="0"/>
              <a:t>Official study guide, a good starting point for studying for the exam. It will give you a broad overview of the subjects.</a:t>
            </a:r>
            <a:r>
              <a:rPr lang="en-US" sz="1050" dirty="0"/>
              <a:t/>
            </a:r>
            <a:br>
              <a:rPr lang="en-US" sz="1050" dirty="0"/>
            </a:br>
            <a:endParaRPr lang="en-US" sz="1050" dirty="0"/>
          </a:p>
          <a:p>
            <a:r>
              <a:rPr lang="en-US" sz="1050" dirty="0"/>
              <a:t>http://magento.com/training/catalog/technical-track</a:t>
            </a:r>
            <a:br>
              <a:rPr lang="en-US" sz="1050" dirty="0"/>
            </a:br>
            <a:r>
              <a:rPr lang="en-US" sz="1050" b="0" dirty="0"/>
              <a:t>On-demand course, really quite a good course even if a bit dated. Then again, so is the test.</a:t>
            </a:r>
            <a:r>
              <a:rPr lang="en-US" sz="1050" dirty="0"/>
              <a:t/>
            </a:r>
            <a:br>
              <a:rPr lang="en-US" sz="1050" dirty="0"/>
            </a:br>
            <a:endParaRPr lang="en-US" sz="1050" dirty="0"/>
          </a:p>
          <a:p>
            <a:r>
              <a:rPr lang="en-US" sz="1050" dirty="0"/>
              <a:t>http://magento.com/training/catalog/moderators-kit</a:t>
            </a:r>
            <a:br>
              <a:rPr lang="en-US" sz="1050" dirty="0"/>
            </a:br>
            <a:r>
              <a:rPr lang="en-US" sz="1050" b="0" dirty="0"/>
              <a:t>Cheap alternative, covers the entire gamut of the test and is really a great learning tool for teams.</a:t>
            </a:r>
            <a:r>
              <a:rPr lang="en-US" sz="1050" dirty="0"/>
              <a:t/>
            </a:r>
            <a:br>
              <a:rPr lang="en-US" sz="1050" dirty="0"/>
            </a:br>
            <a:endParaRPr lang="en-US" sz="1050" dirty="0"/>
          </a:p>
          <a:p>
            <a:r>
              <a:rPr lang="en-US" sz="1050" dirty="0"/>
              <a:t>http://magecert.com/</a:t>
            </a:r>
            <a:br>
              <a:rPr lang="en-US" sz="1050" dirty="0"/>
            </a:br>
            <a:r>
              <a:rPr lang="en-US" sz="1050" b="0" dirty="0"/>
              <a:t>Put together by some of the community as a way to dig into examples for each of the subjects in the test.</a:t>
            </a:r>
            <a:r>
              <a:rPr lang="en-US" sz="1050" dirty="0"/>
              <a:t/>
            </a:r>
            <a:br>
              <a:rPr lang="en-US" sz="1050" dirty="0"/>
            </a:br>
            <a:endParaRPr lang="en-US" sz="1050" dirty="0"/>
          </a:p>
          <a:p>
            <a:r>
              <a:rPr lang="en-US" sz="1050" dirty="0"/>
              <a:t>https://shop.vinaikopp.com/grokking-magento/</a:t>
            </a:r>
            <a:br>
              <a:rPr lang="en-US" sz="1050" dirty="0"/>
            </a:br>
            <a:r>
              <a:rPr lang="en-US" sz="1050" b="0" dirty="0"/>
              <a:t>A great companion to the moderators kit, with </a:t>
            </a:r>
            <a:r>
              <a:rPr lang="en-US" sz="1050" b="0" dirty="0" err="1"/>
              <a:t>Vinai</a:t>
            </a:r>
            <a:r>
              <a:rPr lang="en-US" sz="1050" b="0" dirty="0"/>
              <a:t> Kopp taking you through each of the examples for the first part of the moderator kit.  </a:t>
            </a:r>
          </a:p>
          <a:p>
            <a:endParaRPr lang="en-US" sz="1050" dirty="0"/>
          </a:p>
        </p:txBody>
      </p:sp>
      <p:sp>
        <p:nvSpPr>
          <p:cNvPr id="3" name="Title 2"/>
          <p:cNvSpPr>
            <a:spLocks noGrp="1"/>
          </p:cNvSpPr>
          <p:nvPr>
            <p:ph type="title"/>
          </p:nvPr>
        </p:nvSpPr>
        <p:spPr/>
        <p:txBody>
          <a:bodyPr/>
          <a:lstStyle/>
          <a:p>
            <a:r>
              <a:rPr lang="en-US" dirty="0"/>
              <a:t>Certification Study Guides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157966"/>
            <a:ext cx="1028700" cy="1028700"/>
          </a:xfrm>
          <a:prstGeom prst="rect">
            <a:avLst/>
          </a:prstGeom>
        </p:spPr>
      </p:pic>
    </p:spTree>
    <p:extLst>
      <p:ext uri="{BB962C8B-B14F-4D97-AF65-F5344CB8AC3E}">
        <p14:creationId xmlns:p14="http://schemas.microsoft.com/office/powerpoint/2010/main" val="168626358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Get involved:</a:t>
            </a:r>
          </a:p>
          <a:p>
            <a:pPr lvl="1"/>
            <a:r>
              <a:rPr lang="en-US" sz="2400" dirty="0"/>
              <a:t>Twitter: #</a:t>
            </a:r>
            <a:r>
              <a:rPr lang="en-US" sz="2400" dirty="0" err="1"/>
              <a:t>realmagento</a:t>
            </a:r>
            <a:r>
              <a:rPr lang="en-US" sz="2400" dirty="0"/>
              <a:t> hashtag</a:t>
            </a:r>
          </a:p>
          <a:p>
            <a:pPr lvl="1"/>
            <a:r>
              <a:rPr lang="en-US" sz="2400" dirty="0" err="1"/>
              <a:t>Stackexchange</a:t>
            </a:r>
            <a:r>
              <a:rPr lang="en-US" sz="2400" dirty="0"/>
              <a:t>: </a:t>
            </a:r>
            <a:r>
              <a:rPr lang="en-US" sz="2400" dirty="0">
                <a:hlinkClick r:id="rId2"/>
              </a:rPr>
              <a:t>http://magento.stackexchange.com/</a:t>
            </a:r>
            <a:endParaRPr lang="en-US" sz="2400" dirty="0"/>
          </a:p>
          <a:p>
            <a:pPr lvl="1"/>
            <a:r>
              <a:rPr lang="en-US" sz="2400" dirty="0"/>
              <a:t>Imagine 2017: </a:t>
            </a:r>
            <a:r>
              <a:rPr lang="en-US" sz="2400" dirty="0">
                <a:hlinkClick r:id="rId3"/>
              </a:rPr>
              <a:t>http://imagine.magento.com/</a:t>
            </a:r>
            <a:endParaRPr lang="en-US" sz="2400" dirty="0"/>
          </a:p>
          <a:p>
            <a:pPr lvl="1"/>
            <a:r>
              <a:rPr lang="en-US" sz="2400" dirty="0"/>
              <a:t>Local PHP and Magento User Groups</a:t>
            </a:r>
          </a:p>
        </p:txBody>
      </p:sp>
      <p:sp>
        <p:nvSpPr>
          <p:cNvPr id="3" name="Title 2"/>
          <p:cNvSpPr>
            <a:spLocks noGrp="1"/>
          </p:cNvSpPr>
          <p:nvPr>
            <p:ph type="title"/>
          </p:nvPr>
        </p:nvSpPr>
        <p:spPr/>
        <p:txBody>
          <a:bodyPr/>
          <a:lstStyle/>
          <a:p>
            <a:r>
              <a:rPr lang="en-US" dirty="0"/>
              <a:t>Magento Community – Get Involved.</a:t>
            </a:r>
          </a:p>
        </p:txBody>
      </p:sp>
    </p:spTree>
    <p:extLst>
      <p:ext uri="{BB962C8B-B14F-4D97-AF65-F5344CB8AC3E}">
        <p14:creationId xmlns:p14="http://schemas.microsoft.com/office/powerpoint/2010/main" val="378814734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t>Magento 2 Toolsets</a:t>
            </a:r>
          </a:p>
        </p:txBody>
      </p:sp>
      <p:sp>
        <p:nvSpPr>
          <p:cNvPr id="9" name="Text Placeholder 8"/>
          <p:cNvSpPr>
            <a:spLocks noGrp="1"/>
          </p:cNvSpPr>
          <p:nvPr>
            <p:ph type="body" sz="quarter" idx="10"/>
          </p:nvPr>
        </p:nvSpPr>
        <p:spPr/>
        <p:txBody>
          <a:bodyPr/>
          <a:lstStyle/>
          <a:p>
            <a:endParaRPr lang="en-US" dirty="0">
              <a:solidFill>
                <a:schemeClr val="accent6">
                  <a:lumMod val="75000"/>
                </a:schemeClr>
              </a:solidFill>
            </a:endParaRPr>
          </a:p>
        </p:txBody>
      </p:sp>
    </p:spTree>
    <p:extLst>
      <p:ext uri="{BB962C8B-B14F-4D97-AF65-F5344CB8AC3E}">
        <p14:creationId xmlns:p14="http://schemas.microsoft.com/office/powerpoint/2010/main" val="351992797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err="1"/>
              <a:t>PHPStorm</a:t>
            </a:r>
            <a:r>
              <a:rPr lang="en-US" sz="2400" dirty="0"/>
              <a:t> with </a:t>
            </a:r>
            <a:r>
              <a:rPr lang="en-US" sz="2400" dirty="0" err="1"/>
              <a:t>Magicento</a:t>
            </a:r>
            <a:r>
              <a:rPr lang="en-US" sz="2400" dirty="0"/>
              <a:t> Plugin</a:t>
            </a:r>
            <a:br>
              <a:rPr lang="en-US" sz="2400" dirty="0"/>
            </a:br>
            <a:r>
              <a:rPr lang="en-US" sz="1600" b="0" dirty="0" err="1"/>
              <a:t>PHPStorm</a:t>
            </a:r>
            <a:r>
              <a:rPr lang="en-US" sz="1600" b="0" dirty="0"/>
              <a:t> with the </a:t>
            </a:r>
            <a:r>
              <a:rPr lang="en-US" sz="1600" b="0" dirty="0" err="1"/>
              <a:t>Magicento</a:t>
            </a:r>
            <a:r>
              <a:rPr lang="en-US" sz="1600" b="0" dirty="0"/>
              <a:t> is also very popular.</a:t>
            </a:r>
            <a:br>
              <a:rPr lang="en-US" sz="1600" b="0" dirty="0"/>
            </a:br>
            <a:r>
              <a:rPr lang="en-US" sz="1600" b="0" dirty="0"/>
              <a:t>https://www.jetbrains.com/phpstorm/</a:t>
            </a:r>
            <a:r>
              <a:rPr lang="en-US" sz="1600" dirty="0"/>
              <a:t/>
            </a:r>
            <a:br>
              <a:rPr lang="en-US" sz="1600" dirty="0"/>
            </a:br>
            <a:r>
              <a:rPr lang="en-US" sz="1600" dirty="0">
                <a:hlinkClick r:id="rId3"/>
              </a:rPr>
              <a:t>http://magicento.com/</a:t>
            </a:r>
            <a:endParaRPr lang="en-US" sz="1600" dirty="0"/>
          </a:p>
          <a:p>
            <a:endParaRPr lang="en-US" sz="2400" dirty="0"/>
          </a:p>
          <a:p>
            <a:r>
              <a:rPr lang="en-US" sz="2400" dirty="0"/>
              <a:t>Zend Studio</a:t>
            </a:r>
            <a:r>
              <a:rPr lang="en-US" sz="2000" dirty="0"/>
              <a:t/>
            </a:r>
            <a:br>
              <a:rPr lang="en-US" sz="2000" dirty="0"/>
            </a:br>
            <a:r>
              <a:rPr lang="en-US" sz="1600" b="0" dirty="0"/>
              <a:t>Built in support for Magento, built on eclipse and a very nice platform for editing Magento.</a:t>
            </a:r>
            <a:br>
              <a:rPr lang="en-US" sz="1600" b="0" dirty="0"/>
            </a:br>
            <a:r>
              <a:rPr lang="en-US" sz="1600" dirty="0">
                <a:hlinkClick r:id="rId4"/>
              </a:rPr>
              <a:t>http://www.zend.com/en/products/studio</a:t>
            </a:r>
            <a:endParaRPr lang="en-US" sz="1600" dirty="0"/>
          </a:p>
          <a:p>
            <a:endParaRPr lang="en-US" sz="2000" dirty="0"/>
          </a:p>
          <a:p>
            <a:r>
              <a:rPr lang="en-US" sz="2000" dirty="0"/>
              <a:t>VIM</a:t>
            </a:r>
            <a:br>
              <a:rPr lang="en-US" sz="2000" dirty="0"/>
            </a:br>
            <a:r>
              <a:rPr lang="en-US" sz="1600" b="0" dirty="0"/>
              <a:t>Don’t ask me how to use it,  I still use vi when at the shell. However, I know a lot of developers who swear by this.</a:t>
            </a:r>
            <a:endParaRPr lang="en-US" sz="2000" dirty="0"/>
          </a:p>
          <a:p>
            <a:endParaRPr lang="en-US" sz="2000" dirty="0"/>
          </a:p>
        </p:txBody>
      </p:sp>
      <p:sp>
        <p:nvSpPr>
          <p:cNvPr id="3" name="Title 2"/>
          <p:cNvSpPr>
            <a:spLocks noGrp="1"/>
          </p:cNvSpPr>
          <p:nvPr>
            <p:ph type="title"/>
          </p:nvPr>
        </p:nvSpPr>
        <p:spPr/>
        <p:txBody>
          <a:bodyPr/>
          <a:lstStyle/>
          <a:p>
            <a:r>
              <a:rPr lang="en-US" dirty="0"/>
              <a:t>IDE Choices</a:t>
            </a:r>
          </a:p>
        </p:txBody>
      </p:sp>
    </p:spTree>
    <p:extLst>
      <p:ext uri="{BB962C8B-B14F-4D97-AF65-F5344CB8AC3E}">
        <p14:creationId xmlns:p14="http://schemas.microsoft.com/office/powerpoint/2010/main" val="358551665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Typical LAMP Stack: </a:t>
            </a:r>
            <a:r>
              <a:rPr lang="en-US" sz="1800" b="0" dirty="0"/>
              <a:t>Nginx also works well, but will require some extra configuration.</a:t>
            </a:r>
          </a:p>
          <a:p>
            <a:r>
              <a:rPr lang="en-US" sz="1800" dirty="0"/>
              <a:t>Docker: </a:t>
            </a:r>
            <a:r>
              <a:rPr lang="en-US" sz="1800" b="0" dirty="0"/>
              <a:t>there are several great choices with </a:t>
            </a:r>
            <a:r>
              <a:rPr lang="en-US" sz="1800" b="0" dirty="0" err="1"/>
              <a:t>docker</a:t>
            </a:r>
            <a:r>
              <a:rPr lang="en-US" sz="1800" b="0" dirty="0"/>
              <a:t> and Magento 2. This has been where most of my development with Mage2 has been done.</a:t>
            </a:r>
          </a:p>
          <a:p>
            <a:r>
              <a:rPr lang="en-US" sz="1800" dirty="0"/>
              <a:t>Zend Server:</a:t>
            </a:r>
            <a:r>
              <a:rPr lang="en-US" sz="1800" b="0" dirty="0"/>
              <a:t> Zend provides great PHP support. It has Z-Ray, tools for deployment, monitoring and other features which make it very nice in production.</a:t>
            </a:r>
          </a:p>
          <a:p>
            <a:r>
              <a:rPr lang="en-US" sz="1800" dirty="0"/>
              <a:t>Z-Ray: </a:t>
            </a:r>
            <a:r>
              <a:rPr lang="en-US" sz="1800" b="0" dirty="0"/>
              <a:t>With built in support for Magento 2, this is a great way to get insight into the application. Now available sans-</a:t>
            </a:r>
            <a:r>
              <a:rPr lang="en-US" sz="1800" b="0" dirty="0" err="1"/>
              <a:t>zendserver</a:t>
            </a:r>
            <a:r>
              <a:rPr lang="en-US" sz="1800" b="0" dirty="0"/>
              <a:t>, although not in a php7 flavor yet.</a:t>
            </a:r>
          </a:p>
          <a:p>
            <a:r>
              <a:rPr lang="en-US" sz="1800" dirty="0" err="1"/>
              <a:t>Newrelic</a:t>
            </a:r>
            <a:r>
              <a:rPr lang="en-US" sz="1800" dirty="0"/>
              <a:t>: </a:t>
            </a:r>
            <a:r>
              <a:rPr lang="en-US" sz="1800" b="0" dirty="0"/>
              <a:t>Magento even has an official plugin to send data to </a:t>
            </a:r>
            <a:r>
              <a:rPr lang="en-US" sz="1800" b="0" dirty="0" err="1"/>
              <a:t>newrelic</a:t>
            </a:r>
            <a:r>
              <a:rPr lang="en-US" sz="1800" b="0" dirty="0"/>
              <a:t>. </a:t>
            </a:r>
            <a:r>
              <a:rPr lang="en-US" sz="1800" b="0" dirty="0">
                <a:hlinkClick r:id="rId2"/>
              </a:rPr>
              <a:t>http://newrelic.com/robofirm</a:t>
            </a:r>
            <a:r>
              <a:rPr lang="en-US" sz="1800" b="0" dirty="0"/>
              <a:t> </a:t>
            </a:r>
          </a:p>
          <a:p>
            <a:r>
              <a:rPr lang="en-US" sz="1800" dirty="0"/>
              <a:t>blackfire.io: </a:t>
            </a:r>
            <a:r>
              <a:rPr lang="en-US" sz="1800" b="0" dirty="0"/>
              <a:t>Used for tracing code, like </a:t>
            </a:r>
            <a:r>
              <a:rPr lang="en-US" sz="1800" b="0" dirty="0" err="1"/>
              <a:t>newrelic</a:t>
            </a:r>
            <a:r>
              <a:rPr lang="en-US" sz="1800" b="0" dirty="0"/>
              <a:t> + </a:t>
            </a:r>
            <a:r>
              <a:rPr lang="en-US" sz="1800" b="0" dirty="0" err="1"/>
              <a:t>xhprof</a:t>
            </a:r>
            <a:r>
              <a:rPr lang="en-US" sz="1800" b="0" dirty="0"/>
              <a:t>.</a:t>
            </a:r>
          </a:p>
          <a:p>
            <a:pPr marL="0" indent="0">
              <a:buNone/>
            </a:pPr>
            <a:endParaRPr lang="en-US" sz="1800" b="0" dirty="0"/>
          </a:p>
          <a:p>
            <a:endParaRPr lang="en-US" sz="1800" b="0" dirty="0"/>
          </a:p>
          <a:p>
            <a:endParaRPr lang="en-US" sz="1800" b="0" dirty="0"/>
          </a:p>
          <a:p>
            <a:endParaRPr lang="en-US" sz="1800" b="0" dirty="0"/>
          </a:p>
        </p:txBody>
      </p:sp>
      <p:sp>
        <p:nvSpPr>
          <p:cNvPr id="3" name="Title 2"/>
          <p:cNvSpPr>
            <a:spLocks noGrp="1"/>
          </p:cNvSpPr>
          <p:nvPr>
            <p:ph type="title"/>
          </p:nvPr>
        </p:nvSpPr>
        <p:spPr/>
        <p:txBody>
          <a:bodyPr/>
          <a:lstStyle/>
          <a:p>
            <a:r>
              <a:rPr lang="en-US" dirty="0"/>
              <a:t>Server Stack</a:t>
            </a:r>
          </a:p>
        </p:txBody>
      </p:sp>
    </p:spTree>
    <p:extLst>
      <p:ext uri="{BB962C8B-B14F-4D97-AF65-F5344CB8AC3E}">
        <p14:creationId xmlns:p14="http://schemas.microsoft.com/office/powerpoint/2010/main" val="125086476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200" dirty="0"/>
              <a:t>N98-magerun2:</a:t>
            </a:r>
            <a:br>
              <a:rPr lang="en-US" sz="2200" dirty="0"/>
            </a:br>
            <a:r>
              <a:rPr lang="en-US" sz="2200" dirty="0"/>
              <a:t>https://github.com/netz98/n98-magerun2</a:t>
            </a:r>
            <a:br>
              <a:rPr lang="en-US" sz="2200" dirty="0"/>
            </a:br>
            <a:r>
              <a:rPr lang="en-US" sz="2200" b="0" dirty="0"/>
              <a:t>A must have CLI tool, the </a:t>
            </a:r>
            <a:r>
              <a:rPr lang="en-US" sz="2200" b="0" dirty="0" err="1"/>
              <a:t>swiss</a:t>
            </a:r>
            <a:r>
              <a:rPr lang="en-US" sz="2200" b="0" dirty="0"/>
              <a:t> army knife for Magento Developers.</a:t>
            </a:r>
            <a:br>
              <a:rPr lang="en-US" sz="2200" b="0" dirty="0"/>
            </a:br>
            <a:endParaRPr lang="en-US" sz="2200" b="0" dirty="0"/>
          </a:p>
          <a:p>
            <a:pPr marL="0" indent="0">
              <a:buNone/>
            </a:pPr>
            <a:r>
              <a:rPr lang="en-US" sz="2200" dirty="0" err="1"/>
              <a:t>Frontools</a:t>
            </a:r>
            <a:r>
              <a:rPr lang="en-US" sz="2200" dirty="0"/>
              <a:t>:</a:t>
            </a:r>
            <a:br>
              <a:rPr lang="en-US" sz="2200" dirty="0"/>
            </a:br>
            <a:r>
              <a:rPr lang="en-US" sz="2200" dirty="0"/>
              <a:t>https://github.com/SnowdogApps/magento2-frontools</a:t>
            </a:r>
            <a:br>
              <a:rPr lang="en-US" sz="2200" dirty="0"/>
            </a:br>
            <a:r>
              <a:rPr lang="en-US" sz="2200" b="0" dirty="0"/>
              <a:t>Frontend tools based in Gulp.js</a:t>
            </a:r>
          </a:p>
          <a:p>
            <a:pPr marL="0" indent="0">
              <a:buNone/>
            </a:pPr>
            <a:endParaRPr lang="en-US" sz="2200" b="0" dirty="0"/>
          </a:p>
          <a:p>
            <a:r>
              <a:rPr lang="en-US" sz="2200" dirty="0"/>
              <a:t>Alan Storm’s Commerce Bug:</a:t>
            </a:r>
            <a:br>
              <a:rPr lang="en-US" sz="2200" dirty="0"/>
            </a:br>
            <a:r>
              <a:rPr lang="en-US" sz="2200" dirty="0"/>
              <a:t>http://store.pulsestorm.net/products/commerce-bug-3</a:t>
            </a:r>
            <a:br>
              <a:rPr lang="en-US" sz="2200" dirty="0"/>
            </a:br>
            <a:r>
              <a:rPr lang="en-US" sz="2200" b="0" dirty="0"/>
              <a:t>This thing is amazing, best $100 I ever spent on Magento.</a:t>
            </a:r>
          </a:p>
        </p:txBody>
      </p:sp>
      <p:sp>
        <p:nvSpPr>
          <p:cNvPr id="3" name="Title 2"/>
          <p:cNvSpPr>
            <a:spLocks noGrp="1"/>
          </p:cNvSpPr>
          <p:nvPr>
            <p:ph type="title"/>
          </p:nvPr>
        </p:nvSpPr>
        <p:spPr/>
        <p:txBody>
          <a:bodyPr/>
          <a:lstStyle/>
          <a:p>
            <a:r>
              <a:rPr lang="en-US" dirty="0"/>
              <a:t>Application Stack</a:t>
            </a:r>
          </a:p>
        </p:txBody>
      </p:sp>
    </p:spTree>
    <p:extLst>
      <p:ext uri="{BB962C8B-B14F-4D97-AF65-F5344CB8AC3E}">
        <p14:creationId xmlns:p14="http://schemas.microsoft.com/office/powerpoint/2010/main" val="43402776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 Vagrant Boxes for Development</a:t>
            </a:r>
          </a:p>
        </p:txBody>
      </p:sp>
      <p:sp>
        <p:nvSpPr>
          <p:cNvPr id="4" name="Content Placeholder 1"/>
          <p:cNvSpPr txBox="1">
            <a:spLocks/>
          </p:cNvSpPr>
          <p:nvPr/>
        </p:nvSpPr>
        <p:spPr bwMode="auto">
          <a:xfrm>
            <a:off x="457200" y="1371600"/>
            <a:ext cx="8393113" cy="4864100"/>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135731" indent="-135731" algn="l" rtl="0" eaLnBrk="1" fontAlgn="base" hangingPunct="1">
              <a:spcBef>
                <a:spcPct val="20000"/>
              </a:spcBef>
              <a:spcAft>
                <a:spcPct val="30000"/>
              </a:spcAft>
              <a:buClr>
                <a:schemeClr val="hlink"/>
              </a:buClr>
              <a:buChar char="•"/>
              <a:defRPr sz="1650" b="1">
                <a:solidFill>
                  <a:schemeClr val="tx1"/>
                </a:solidFill>
                <a:latin typeface="+mn-lt"/>
                <a:ea typeface="+mn-ea"/>
                <a:cs typeface="+mn-cs"/>
              </a:defRPr>
            </a:lvl1pPr>
            <a:lvl2pPr marL="335756" indent="-198835" algn="l" rtl="0" eaLnBrk="1" fontAlgn="base" hangingPunct="1">
              <a:spcBef>
                <a:spcPct val="20000"/>
              </a:spcBef>
              <a:spcAft>
                <a:spcPct val="30000"/>
              </a:spcAft>
              <a:buClr>
                <a:schemeClr val="hlink"/>
              </a:buClr>
              <a:buSzPct val="85000"/>
              <a:buFont typeface="Webdings" pitchFamily="18" charset="2"/>
              <a:buChar char="4"/>
              <a:defRPr sz="1500">
                <a:solidFill>
                  <a:schemeClr val="tx1"/>
                </a:solidFill>
                <a:latin typeface="+mn-lt"/>
                <a:cs typeface="+mn-cs"/>
              </a:defRPr>
            </a:lvl2pPr>
            <a:lvl3pPr marL="534591" indent="-129779" algn="l" rtl="0" eaLnBrk="1" fontAlgn="base" hangingPunct="1">
              <a:spcBef>
                <a:spcPct val="20000"/>
              </a:spcBef>
              <a:spcAft>
                <a:spcPct val="30000"/>
              </a:spcAft>
              <a:buChar char="•"/>
              <a:defRPr>
                <a:solidFill>
                  <a:schemeClr val="tx1"/>
                </a:solidFill>
                <a:latin typeface="+mn-lt"/>
                <a:cs typeface="+mn-cs"/>
              </a:defRPr>
            </a:lvl3pPr>
            <a:lvl4pPr marL="740569" indent="-136922" algn="l" rtl="0" eaLnBrk="1" fontAlgn="base" hangingPunct="1">
              <a:spcBef>
                <a:spcPct val="20000"/>
              </a:spcBef>
              <a:spcAft>
                <a:spcPct val="30000"/>
              </a:spcAft>
              <a:buChar char="–"/>
              <a:defRPr sz="1200">
                <a:solidFill>
                  <a:schemeClr val="tx1"/>
                </a:solidFill>
                <a:latin typeface="+mn-lt"/>
                <a:cs typeface="+mn-cs"/>
              </a:defRPr>
            </a:lvl4pPr>
            <a:lvl5pPr marL="871538" indent="-130969" algn="l" rtl="0" eaLnBrk="1" fontAlgn="base" hangingPunct="1">
              <a:spcBef>
                <a:spcPct val="20000"/>
              </a:spcBef>
              <a:spcAft>
                <a:spcPct val="30000"/>
              </a:spcAft>
              <a:buChar char="»"/>
              <a:defRPr sz="1050">
                <a:solidFill>
                  <a:schemeClr val="tx1"/>
                </a:solidFill>
                <a:latin typeface="+mn-lt"/>
                <a:cs typeface="+mn-cs"/>
              </a:defRPr>
            </a:lvl5pPr>
            <a:lvl6pPr marL="1685925" indent="-136922" algn="l" rtl="0" eaLnBrk="1" fontAlgn="base" hangingPunct="1">
              <a:spcBef>
                <a:spcPct val="20000"/>
              </a:spcBef>
              <a:spcAft>
                <a:spcPct val="30000"/>
              </a:spcAft>
              <a:buChar char="»"/>
              <a:defRPr sz="1050">
                <a:solidFill>
                  <a:schemeClr val="tx1"/>
                </a:solidFill>
                <a:latin typeface="+mn-lt"/>
                <a:cs typeface="+mn-cs"/>
              </a:defRPr>
            </a:lvl6pPr>
            <a:lvl7pPr marL="2028825" indent="-136922" algn="l" rtl="0" eaLnBrk="1" fontAlgn="base" hangingPunct="1">
              <a:spcBef>
                <a:spcPct val="20000"/>
              </a:spcBef>
              <a:spcAft>
                <a:spcPct val="30000"/>
              </a:spcAft>
              <a:buChar char="»"/>
              <a:defRPr sz="1050">
                <a:solidFill>
                  <a:schemeClr val="tx1"/>
                </a:solidFill>
                <a:latin typeface="+mn-lt"/>
                <a:cs typeface="+mn-cs"/>
              </a:defRPr>
            </a:lvl7pPr>
            <a:lvl8pPr marL="2371725" indent="-136922" algn="l" rtl="0" eaLnBrk="1" fontAlgn="base" hangingPunct="1">
              <a:spcBef>
                <a:spcPct val="20000"/>
              </a:spcBef>
              <a:spcAft>
                <a:spcPct val="30000"/>
              </a:spcAft>
              <a:buChar char="»"/>
              <a:defRPr sz="1050">
                <a:solidFill>
                  <a:schemeClr val="tx1"/>
                </a:solidFill>
                <a:latin typeface="+mn-lt"/>
                <a:cs typeface="+mn-cs"/>
              </a:defRPr>
            </a:lvl8pPr>
            <a:lvl9pPr marL="2714625" indent="-136922" algn="l" rtl="0" eaLnBrk="1" fontAlgn="base" hangingPunct="1">
              <a:spcBef>
                <a:spcPct val="20000"/>
              </a:spcBef>
              <a:spcAft>
                <a:spcPct val="30000"/>
              </a:spcAft>
              <a:buChar char="»"/>
              <a:defRPr sz="1050">
                <a:solidFill>
                  <a:schemeClr val="tx1"/>
                </a:solidFill>
                <a:latin typeface="+mn-lt"/>
                <a:cs typeface="+mn-cs"/>
              </a:defRPr>
            </a:lvl9pPr>
          </a:lstStyle>
          <a:p>
            <a:r>
              <a:rPr lang="en-US" sz="2400" kern="0" dirty="0" err="1"/>
              <a:t>Magescotch</a:t>
            </a:r>
            <a:r>
              <a:rPr lang="en-US" sz="2400" kern="0" dirty="0"/>
              <a:t>: </a:t>
            </a:r>
            <a:br>
              <a:rPr lang="en-US" sz="2400" kern="0" dirty="0"/>
            </a:br>
            <a:r>
              <a:rPr lang="en-US" sz="2400" kern="0" dirty="0"/>
              <a:t>https://github.com/joshuaswarren/magescotch</a:t>
            </a:r>
            <a:br>
              <a:rPr lang="en-US" sz="2400" kern="0" dirty="0"/>
            </a:br>
            <a:r>
              <a:rPr lang="en-US" sz="2400" b="0" kern="0" dirty="0"/>
              <a:t>Magento 1 and 2 on PHP 7. </a:t>
            </a:r>
            <a:r>
              <a:rPr lang="en-US" sz="2400" b="0" kern="0" dirty="0" err="1"/>
              <a:t>Vmware</a:t>
            </a:r>
            <a:r>
              <a:rPr lang="en-US" sz="2400" b="0" kern="0" dirty="0"/>
              <a:t> or </a:t>
            </a:r>
            <a:r>
              <a:rPr lang="en-US" sz="2400" b="0" kern="0" dirty="0" err="1"/>
              <a:t>Virtualbox</a:t>
            </a:r>
            <a:r>
              <a:rPr lang="en-US" sz="2400" b="0" kern="0" dirty="0"/>
              <a:t>. Magescotch5 has php5 + Z-Ray.</a:t>
            </a:r>
            <a:br>
              <a:rPr lang="en-US" sz="2400" b="0" kern="0" dirty="0"/>
            </a:br>
            <a:endParaRPr lang="en-US" sz="2400" b="0" kern="0" dirty="0"/>
          </a:p>
          <a:p>
            <a:r>
              <a:rPr lang="en-US" sz="2400" kern="0" dirty="0" err="1"/>
              <a:t>EcomDev</a:t>
            </a:r>
            <a:r>
              <a:rPr lang="en-US" sz="2400" kern="0" dirty="0"/>
              <a:t>/fast-</a:t>
            </a:r>
            <a:r>
              <a:rPr lang="en-US" sz="2400" kern="0" dirty="0" err="1"/>
              <a:t>hypernode</a:t>
            </a:r>
            <a:r>
              <a:rPr lang="en-US" sz="2400" kern="0" dirty="0"/>
              <a:t/>
            </a:r>
            <a:br>
              <a:rPr lang="en-US" sz="2400" kern="0" dirty="0"/>
            </a:br>
            <a:r>
              <a:rPr lang="en-US" sz="2400" kern="0" dirty="0"/>
              <a:t>https://github.com/ecomdev/fast-hypernode/</a:t>
            </a:r>
            <a:br>
              <a:rPr lang="en-US" sz="2400" kern="0" dirty="0"/>
            </a:br>
            <a:r>
              <a:rPr lang="en-US" sz="2400" b="0" kern="0" dirty="0"/>
              <a:t>A fork of the Byte </a:t>
            </a:r>
            <a:r>
              <a:rPr lang="en-US" sz="2400" b="0" kern="0" dirty="0" err="1"/>
              <a:t>Hypernode</a:t>
            </a:r>
            <a:r>
              <a:rPr lang="en-US" sz="2400" b="0" kern="0" dirty="0"/>
              <a:t> Box.  </a:t>
            </a:r>
            <a:r>
              <a:rPr lang="en-US" sz="2400" b="0" kern="0" dirty="0" err="1"/>
              <a:t>Virtualbox</a:t>
            </a:r>
            <a:r>
              <a:rPr lang="en-US" sz="2400" b="0" kern="0" dirty="0"/>
              <a:t> or LXC.</a:t>
            </a:r>
            <a:br>
              <a:rPr lang="en-US" sz="2400" b="0" kern="0" dirty="0"/>
            </a:br>
            <a:endParaRPr lang="en-US" sz="2400" b="0" kern="0" dirty="0"/>
          </a:p>
          <a:p>
            <a:r>
              <a:rPr lang="en-US" sz="2400" kern="0" dirty="0"/>
              <a:t>mage2_vagrant originally by </a:t>
            </a:r>
            <a:r>
              <a:rPr lang="en-US" sz="2400" kern="0" dirty="0" err="1"/>
              <a:t>Beeplogic</a:t>
            </a:r>
            <a:r>
              <a:rPr lang="en-US" sz="2400" kern="0" dirty="0"/>
              <a:t/>
            </a:r>
            <a:br>
              <a:rPr lang="en-US" sz="2400" kern="0" dirty="0"/>
            </a:br>
            <a:r>
              <a:rPr lang="en-US" sz="2400" kern="0" dirty="0"/>
              <a:t>https://github.com/rgranadino/mage2_vagrant</a:t>
            </a:r>
            <a:br>
              <a:rPr lang="en-US" sz="2400" kern="0" dirty="0"/>
            </a:br>
            <a:r>
              <a:rPr lang="en-US" sz="2400" b="0" kern="0" dirty="0" err="1"/>
              <a:t>Debian</a:t>
            </a:r>
            <a:r>
              <a:rPr lang="en-US" sz="2400" b="0" kern="0" dirty="0"/>
              <a:t> vagrant </a:t>
            </a:r>
            <a:r>
              <a:rPr lang="en-US" sz="2400" b="0" kern="0" dirty="0" err="1"/>
              <a:t>virtualbox</a:t>
            </a:r>
            <a:r>
              <a:rPr lang="en-US" sz="2400" b="0" kern="0" dirty="0"/>
              <a:t> stood up via puppet.</a:t>
            </a:r>
          </a:p>
          <a:p>
            <a:endParaRPr lang="en-US" sz="2400" b="0" kern="0" dirty="0"/>
          </a:p>
        </p:txBody>
      </p:sp>
    </p:spTree>
    <p:extLst>
      <p:ext uri="{BB962C8B-B14F-4D97-AF65-F5344CB8AC3E}">
        <p14:creationId xmlns:p14="http://schemas.microsoft.com/office/powerpoint/2010/main" val="10198530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Questions and Answers</a:t>
            </a:r>
          </a:p>
        </p:txBody>
      </p:sp>
      <p:sp>
        <p:nvSpPr>
          <p:cNvPr id="5" name="Text Placeholder 4"/>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8016374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19200" y="1752600"/>
            <a:ext cx="6611963" cy="4406900"/>
          </a:xfrm>
        </p:spPr>
      </p:pic>
      <p:sp>
        <p:nvSpPr>
          <p:cNvPr id="3" name="Title 2"/>
          <p:cNvSpPr>
            <a:spLocks noGrp="1"/>
          </p:cNvSpPr>
          <p:nvPr>
            <p:ph type="title"/>
          </p:nvPr>
        </p:nvSpPr>
        <p:spPr/>
        <p:txBody>
          <a:bodyPr/>
          <a:lstStyle/>
          <a:p>
            <a:r>
              <a:rPr lang="en-US" dirty="0"/>
              <a:t>Magento Community Plug</a:t>
            </a:r>
          </a:p>
        </p:txBody>
      </p:sp>
      <p:sp>
        <p:nvSpPr>
          <p:cNvPr id="10" name="TextBox 9"/>
          <p:cNvSpPr txBox="1"/>
          <p:nvPr/>
        </p:nvSpPr>
        <p:spPr>
          <a:xfrm>
            <a:off x="457200" y="6265036"/>
            <a:ext cx="8839200" cy="300082"/>
          </a:xfrm>
          <a:prstGeom prst="rect">
            <a:avLst/>
          </a:prstGeom>
          <a:noFill/>
        </p:spPr>
        <p:txBody>
          <a:bodyPr wrap="square" rtlCol="0">
            <a:spAutoFit/>
          </a:bodyPr>
          <a:lstStyle/>
          <a:p>
            <a:r>
              <a:rPr lang="en-US" sz="1350" i="1" dirty="0"/>
              <a:t>Pre-Imagine 2016 : https://www.flickr.com/photos/15758072@N02/26492813192/in/album-72157667335217261/</a:t>
            </a:r>
          </a:p>
        </p:txBody>
      </p:sp>
      <p:sp>
        <p:nvSpPr>
          <p:cNvPr id="11" name="TextBox 10"/>
          <p:cNvSpPr txBox="1"/>
          <p:nvPr/>
        </p:nvSpPr>
        <p:spPr bwMode="auto">
          <a:xfrm>
            <a:off x="1257300" y="1229380"/>
            <a:ext cx="6629400" cy="523220"/>
          </a:xfrm>
          <a:prstGeom prst="rect">
            <a:avLst/>
          </a:prstGeom>
          <a:noFill/>
          <a:ln w="9525">
            <a:noFill/>
            <a:miter lim="800000"/>
            <a:headEnd/>
            <a:tailEnd/>
          </a:ln>
          <a:effectLst/>
        </p:spPr>
        <p:txBody>
          <a:bodyPr vert="horz" wrap="square" lIns="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kern="0" cap="none" spc="0" normalizeH="0" baseline="0" noProof="0" dirty="0">
                <a:ln>
                  <a:noFill/>
                </a:ln>
                <a:solidFill>
                  <a:srgbClr val="ED8411"/>
                </a:solidFill>
                <a:effectLst/>
                <a:uLnTx/>
                <a:uFillTx/>
                <a:latin typeface="+mj-lt"/>
                <a:ea typeface="+mj-ea"/>
                <a:cs typeface="+mj-cs"/>
              </a:rPr>
              <a:t>subscribe</a:t>
            </a:r>
            <a:r>
              <a:rPr kumimoji="0" lang="en-US" sz="2800" b="0" i="0" u="none" strike="noStrike" kern="0" cap="none" spc="0" normalizeH="0" noProof="0" dirty="0">
                <a:ln>
                  <a:noFill/>
                </a:ln>
                <a:solidFill>
                  <a:srgbClr val="ED8411"/>
                </a:solidFill>
                <a:effectLst/>
                <a:uLnTx/>
                <a:uFillTx/>
                <a:latin typeface="+mj-lt"/>
                <a:ea typeface="+mj-ea"/>
                <a:cs typeface="+mj-cs"/>
              </a:rPr>
              <a:t> to</a:t>
            </a:r>
            <a:r>
              <a:rPr kumimoji="0" lang="en-US" sz="2800" b="0" i="0" u="none" strike="noStrike" kern="0" cap="none" spc="0" normalizeH="0" baseline="0" noProof="0" dirty="0">
                <a:ln>
                  <a:noFill/>
                </a:ln>
                <a:solidFill>
                  <a:srgbClr val="ED8411"/>
                </a:solidFill>
                <a:effectLst/>
                <a:uLnTx/>
                <a:uFillTx/>
                <a:latin typeface="+mj-lt"/>
                <a:ea typeface="+mj-ea"/>
                <a:cs typeface="+mj-cs"/>
              </a:rPr>
              <a:t> </a:t>
            </a:r>
            <a:r>
              <a:rPr kumimoji="0" lang="en-US" sz="2800" b="1" i="0" u="none" strike="noStrike" kern="0" cap="none" spc="0" normalizeH="0" baseline="0" noProof="0" dirty="0">
                <a:ln>
                  <a:noFill/>
                </a:ln>
                <a:solidFill>
                  <a:srgbClr val="ED8411"/>
                </a:solidFill>
                <a:effectLst/>
                <a:uLnTx/>
                <a:uFillTx/>
                <a:latin typeface="+mj-lt"/>
                <a:ea typeface="+mj-ea"/>
                <a:cs typeface="+mj-cs"/>
              </a:rPr>
              <a:t>#</a:t>
            </a:r>
            <a:r>
              <a:rPr kumimoji="0" lang="en-US" sz="2800" b="1" i="0" u="none" strike="noStrike" kern="0" cap="none" spc="0" normalizeH="0" baseline="0" noProof="0" dirty="0" err="1">
                <a:ln>
                  <a:noFill/>
                </a:ln>
                <a:solidFill>
                  <a:srgbClr val="ED8411"/>
                </a:solidFill>
                <a:effectLst/>
                <a:uLnTx/>
                <a:uFillTx/>
                <a:latin typeface="+mj-lt"/>
                <a:ea typeface="+mj-ea"/>
                <a:cs typeface="+mj-cs"/>
              </a:rPr>
              <a:t>realmagento</a:t>
            </a:r>
            <a:r>
              <a:rPr kumimoji="0" lang="en-US" sz="2800" b="1" i="0" u="none" strike="noStrike" kern="0" cap="none" spc="0" normalizeH="0" baseline="0" noProof="0" dirty="0">
                <a:ln>
                  <a:noFill/>
                </a:ln>
                <a:solidFill>
                  <a:srgbClr val="ED8411"/>
                </a:solidFill>
                <a:effectLst/>
                <a:uLnTx/>
                <a:uFillTx/>
                <a:latin typeface="+mj-lt"/>
                <a:ea typeface="+mj-ea"/>
                <a:cs typeface="+mj-cs"/>
              </a:rPr>
              <a:t> </a:t>
            </a:r>
            <a:r>
              <a:rPr kumimoji="0" lang="en-US" sz="2800" b="0" i="0" u="none" strike="noStrike" kern="0" cap="none" spc="0" normalizeH="0" baseline="0" noProof="0" dirty="0">
                <a:ln>
                  <a:noFill/>
                </a:ln>
                <a:solidFill>
                  <a:srgbClr val="ED8411"/>
                </a:solidFill>
                <a:effectLst/>
                <a:uLnTx/>
                <a:uFillTx/>
                <a:latin typeface="+mj-lt"/>
                <a:ea typeface="+mj-ea"/>
                <a:cs typeface="+mj-cs"/>
              </a:rPr>
              <a:t>on twitter.</a:t>
            </a:r>
          </a:p>
        </p:txBody>
      </p:sp>
    </p:spTree>
    <p:extLst>
      <p:ext uri="{BB962C8B-B14F-4D97-AF65-F5344CB8AC3E}">
        <p14:creationId xmlns:p14="http://schemas.microsoft.com/office/powerpoint/2010/main" val="20567607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7761284" cy="3600450"/>
          </a:xfrm>
        </p:spPr>
        <p:txBody>
          <a:bodyPr/>
          <a:lstStyle/>
          <a:p>
            <a:pPr marL="0" indent="0">
              <a:buNone/>
            </a:pPr>
            <a:r>
              <a:rPr lang="en-US" sz="2400" dirty="0"/>
              <a:t>Grab the code on your local box, to take a look at any code that is referred to throughout this talk.</a:t>
            </a:r>
          </a:p>
          <a:p>
            <a:pPr marL="0" indent="0">
              <a:buNone/>
            </a:pPr>
            <a:r>
              <a:rPr lang="en-US" sz="2400" dirty="0"/>
              <a:t>Go to: </a:t>
            </a:r>
            <a:r>
              <a:rPr lang="en-US" sz="2400" b="0" dirty="0">
                <a:hlinkClick r:id="rId3"/>
              </a:rPr>
              <a:t>https://github.com/magento/magento2</a:t>
            </a:r>
            <a:endParaRPr lang="en-US" sz="2400" b="0" dirty="0"/>
          </a:p>
          <a:p>
            <a:pPr marL="0" indent="0">
              <a:buNone/>
            </a:pPr>
            <a:r>
              <a:rPr lang="en-US" sz="2400" b="0" dirty="0"/>
              <a:t>Download as a Zip file, and unzip the code. </a:t>
            </a:r>
          </a:p>
        </p:txBody>
      </p:sp>
      <p:sp>
        <p:nvSpPr>
          <p:cNvPr id="3" name="Title 2"/>
          <p:cNvSpPr>
            <a:spLocks noGrp="1"/>
          </p:cNvSpPr>
          <p:nvPr>
            <p:ph type="title"/>
          </p:nvPr>
        </p:nvSpPr>
        <p:spPr/>
        <p:txBody>
          <a:bodyPr/>
          <a:lstStyle/>
          <a:p>
            <a:r>
              <a:rPr lang="en-US" dirty="0"/>
              <a:t>Preparation for Workshop – Get The Code</a:t>
            </a:r>
          </a:p>
        </p:txBody>
      </p:sp>
    </p:spTree>
    <p:extLst>
      <p:ext uri="{BB962C8B-B14F-4D97-AF65-F5344CB8AC3E}">
        <p14:creationId xmlns:p14="http://schemas.microsoft.com/office/powerpoint/2010/main" val="146394665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My Family – For putting up with me making these slides.</a:t>
            </a:r>
          </a:p>
          <a:p>
            <a:r>
              <a:rPr lang="en-US" dirty="0"/>
              <a:t>Magento Community – Such a good community, they deserve a lot of thanks.</a:t>
            </a:r>
          </a:p>
          <a:p>
            <a:r>
              <a:rPr lang="en-US" dirty="0"/>
              <a:t>PHP Community – Conferences like this bring a lot of great people together.</a:t>
            </a:r>
          </a:p>
          <a:p>
            <a:r>
              <a:rPr lang="en-US" dirty="0"/>
              <a:t>Ben Marks - Community Magento  @</a:t>
            </a:r>
            <a:r>
              <a:rPr lang="en-US" dirty="0" err="1"/>
              <a:t>benmarks</a:t>
            </a:r>
            <a:r>
              <a:rPr lang="en-US" dirty="0"/>
              <a:t> on twitter</a:t>
            </a:r>
          </a:p>
          <a:p>
            <a:r>
              <a:rPr lang="en-US" dirty="0"/>
              <a:t>Robofirm – They put up with me making these slides, no small task.</a:t>
            </a:r>
          </a:p>
          <a:p>
            <a:endParaRPr lang="en-US" dirty="0"/>
          </a:p>
          <a:p>
            <a:endParaRPr lang="en-US" dirty="0"/>
          </a:p>
          <a:p>
            <a:pPr marL="0" indent="0">
              <a:buNone/>
            </a:pPr>
            <a:endParaRPr lang="en-US" dirty="0"/>
          </a:p>
        </p:txBody>
      </p:sp>
      <p:sp>
        <p:nvSpPr>
          <p:cNvPr id="3" name="Title 2"/>
          <p:cNvSpPr>
            <a:spLocks noGrp="1"/>
          </p:cNvSpPr>
          <p:nvPr>
            <p:ph type="title"/>
          </p:nvPr>
        </p:nvSpPr>
        <p:spPr/>
        <p:txBody>
          <a:bodyPr/>
          <a:lstStyle/>
          <a:p>
            <a:r>
              <a:rPr lang="en-US" dirty="0"/>
              <a:t>Thanks</a:t>
            </a:r>
          </a:p>
        </p:txBody>
      </p:sp>
    </p:spTree>
    <p:extLst>
      <p:ext uri="{BB962C8B-B14F-4D97-AF65-F5344CB8AC3E}">
        <p14:creationId xmlns:p14="http://schemas.microsoft.com/office/powerpoint/2010/main" val="413467387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Contact </a:t>
            </a:r>
            <a:br>
              <a:rPr lang="en-US" dirty="0"/>
            </a:br>
            <a:r>
              <a:rPr lang="en-US" dirty="0"/>
              <a:t>Twitter: @aepod</a:t>
            </a:r>
            <a:br>
              <a:rPr lang="en-US" dirty="0"/>
            </a:br>
            <a:r>
              <a:rPr lang="en-US" sz="1500" dirty="0">
                <a:hlinkClick r:id="rId2"/>
              </a:rPr>
              <a:t>mbeane@robofirm.com</a:t>
            </a:r>
            <a:r>
              <a:rPr lang="en-US" sz="1500" dirty="0"/>
              <a:t/>
            </a:r>
            <a:br>
              <a:rPr lang="en-US" sz="1500" dirty="0"/>
            </a:br>
            <a:r>
              <a:rPr lang="en-US" sz="2100" dirty="0"/>
              <a:t/>
            </a:r>
            <a:br>
              <a:rPr lang="en-US" sz="2100" dirty="0"/>
            </a:br>
            <a:r>
              <a:rPr lang="en-US" sz="2100" i="1" dirty="0"/>
              <a:t>https</a:t>
            </a:r>
            <a:r>
              <a:rPr lang="en-US" sz="2100" i="1"/>
              <a:t>://</a:t>
            </a:r>
            <a:r>
              <a:rPr lang="en-US" sz="2100" i="1" smtClean="0"/>
              <a:t>joind.in/talk/7d774</a:t>
            </a:r>
            <a:endParaRPr lang="en-US" sz="2100" i="1" dirty="0"/>
          </a:p>
        </p:txBody>
      </p:sp>
      <p:sp>
        <p:nvSpPr>
          <p:cNvPr id="2" name="Text Placeholder 1"/>
          <p:cNvSpPr>
            <a:spLocks noGrp="1"/>
          </p:cNvSpPr>
          <p:nvPr>
            <p:ph type="body" sz="quarter" idx="10"/>
          </p:nvPr>
        </p:nvSpPr>
        <p:spPr/>
        <p:txBody>
          <a:bodyPr/>
          <a:lstStyle/>
          <a:p>
            <a:r>
              <a:rPr lang="en-US" dirty="0"/>
              <a:t>THANKS FOR ATTENDING</a:t>
            </a:r>
          </a:p>
        </p:txBody>
      </p:sp>
    </p:spTree>
    <p:extLst>
      <p:ext uri="{BB962C8B-B14F-4D97-AF65-F5344CB8AC3E}">
        <p14:creationId xmlns:p14="http://schemas.microsoft.com/office/powerpoint/2010/main" val="15815023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7761284" cy="3600450"/>
          </a:xfrm>
        </p:spPr>
        <p:txBody>
          <a:bodyPr/>
          <a:lstStyle/>
          <a:p>
            <a:pPr marL="0" indent="0">
              <a:buNone/>
            </a:pPr>
            <a:r>
              <a:rPr lang="en-US" sz="2400" dirty="0"/>
              <a:t>For example in </a:t>
            </a:r>
            <a:r>
              <a:rPr lang="en-US" sz="2400" dirty="0" err="1"/>
              <a:t>PHPStorm</a:t>
            </a:r>
            <a:r>
              <a:rPr lang="en-US" sz="2400" dirty="0"/>
              <a:t>:</a:t>
            </a:r>
            <a:endParaRPr lang="en-US" sz="1400" dirty="0"/>
          </a:p>
          <a:p>
            <a:pPr marL="457200" indent="-457200">
              <a:buFont typeface="+mj-lt"/>
              <a:buAutoNum type="arabicPeriod"/>
            </a:pPr>
            <a:r>
              <a:rPr lang="en-US" sz="1400" dirty="0"/>
              <a:t>create a project from existing source using the code you unzipped.</a:t>
            </a:r>
          </a:p>
          <a:p>
            <a:pPr marL="457200" indent="-457200">
              <a:buFont typeface="+mj-lt"/>
              <a:buAutoNum type="arabicPeriod"/>
            </a:pPr>
            <a:r>
              <a:rPr lang="en-US" sz="1400" dirty="0"/>
              <a:t>Use local server / Local source, but skip any http checks, just put in bunk values.</a:t>
            </a:r>
          </a:p>
          <a:p>
            <a:pPr marL="0" indent="0">
              <a:buNone/>
            </a:pPr>
            <a:endParaRPr lang="en-US" sz="1400" dirty="0"/>
          </a:p>
          <a:p>
            <a:pPr marL="0" indent="0">
              <a:buNone/>
            </a:pPr>
            <a:endParaRPr lang="en-US" sz="2400" dirty="0"/>
          </a:p>
        </p:txBody>
      </p:sp>
      <p:sp>
        <p:nvSpPr>
          <p:cNvPr id="3" name="Title 2"/>
          <p:cNvSpPr>
            <a:spLocks noGrp="1"/>
          </p:cNvSpPr>
          <p:nvPr>
            <p:ph type="title"/>
          </p:nvPr>
        </p:nvSpPr>
        <p:spPr/>
        <p:txBody>
          <a:bodyPr/>
          <a:lstStyle/>
          <a:p>
            <a:r>
              <a:rPr lang="en-US" dirty="0"/>
              <a:t>Preparation for Workshop – Load Up An IDE</a:t>
            </a:r>
          </a:p>
        </p:txBody>
      </p:sp>
      <p:graphicFrame>
        <p:nvGraphicFramePr>
          <p:cNvPr id="5" name="Object 4"/>
          <p:cNvGraphicFramePr>
            <a:graphicFrameLocks noChangeAspect="1"/>
          </p:cNvGraphicFramePr>
          <p:nvPr>
            <p:extLst>
              <p:ext uri="{D42A27DB-BD31-4B8C-83A1-F6EECF244321}">
                <p14:modId xmlns:p14="http://schemas.microsoft.com/office/powerpoint/2010/main" val="1512128155"/>
              </p:ext>
            </p:extLst>
          </p:nvPr>
        </p:nvGraphicFramePr>
        <p:xfrm>
          <a:off x="1905000" y="2895600"/>
          <a:ext cx="5798572" cy="2692400"/>
        </p:xfrm>
        <a:graphic>
          <a:graphicData uri="http://schemas.openxmlformats.org/presentationml/2006/ole">
            <mc:AlternateContent xmlns:mc="http://schemas.openxmlformats.org/markup-compatibility/2006">
              <mc:Choice xmlns:v="urn:schemas-microsoft-com:vml" Requires="v">
                <p:oleObj spid="_x0000_s43029" name="Image" r:id="rId4" imgW="7986960" imgH="3707640" progId="Photoshop.Image.13">
                  <p:embed/>
                </p:oleObj>
              </mc:Choice>
              <mc:Fallback>
                <p:oleObj name="Image" r:id="rId4" imgW="7986960" imgH="3707640" progId="Photoshop.Image.13">
                  <p:embed/>
                  <p:pic>
                    <p:nvPicPr>
                      <p:cNvPr id="0" name=""/>
                      <p:cNvPicPr/>
                      <p:nvPr/>
                    </p:nvPicPr>
                    <p:blipFill>
                      <a:blip r:embed="rId5"/>
                      <a:stretch>
                        <a:fillRect/>
                      </a:stretch>
                    </p:blipFill>
                    <p:spPr>
                      <a:xfrm>
                        <a:off x="1905000" y="2895600"/>
                        <a:ext cx="5798572" cy="2692400"/>
                      </a:xfrm>
                      <a:prstGeom prst="rect">
                        <a:avLst/>
                      </a:prstGeom>
                    </p:spPr>
                  </p:pic>
                </p:oleObj>
              </mc:Fallback>
            </mc:AlternateContent>
          </a:graphicData>
        </a:graphic>
      </p:graphicFrame>
    </p:spTree>
    <p:extLst>
      <p:ext uri="{BB962C8B-B14F-4D97-AF65-F5344CB8AC3E}">
        <p14:creationId xmlns:p14="http://schemas.microsoft.com/office/powerpoint/2010/main" val="18971299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t>Magento 2 Quick Guide</a:t>
            </a:r>
          </a:p>
        </p:txBody>
      </p:sp>
      <p:sp>
        <p:nvSpPr>
          <p:cNvPr id="9" name="Text Placeholder 8"/>
          <p:cNvSpPr>
            <a:spLocks noGrp="1"/>
          </p:cNvSpPr>
          <p:nvPr>
            <p:ph type="body" sz="quarter" idx="10"/>
          </p:nvPr>
        </p:nvSpPr>
        <p:spPr>
          <a:xfrm>
            <a:off x="228600" y="4191000"/>
            <a:ext cx="4514850" cy="1543050"/>
          </a:xfrm>
        </p:spPr>
        <p:txBody>
          <a:bodyPr/>
          <a:lstStyle/>
          <a:p>
            <a:r>
              <a:rPr lang="en-US" sz="2800" b="1" dirty="0"/>
              <a:t>&gt; Design Patterns</a:t>
            </a:r>
          </a:p>
          <a:p>
            <a:r>
              <a:rPr lang="en-US" sz="1800" dirty="0"/>
              <a:t>Core code</a:t>
            </a:r>
          </a:p>
          <a:p>
            <a:r>
              <a:rPr lang="en-US" sz="1800" dirty="0"/>
              <a:t>Module Structure</a:t>
            </a:r>
          </a:p>
          <a:p>
            <a:r>
              <a:rPr lang="en-US" sz="1800" dirty="0"/>
              <a:t>Templates and Design Structure</a:t>
            </a:r>
          </a:p>
          <a:p>
            <a:r>
              <a:rPr lang="en-US" sz="1800" dirty="0"/>
              <a:t>Configuration &amp; Data Structure</a:t>
            </a:r>
          </a:p>
        </p:txBody>
      </p:sp>
    </p:spTree>
    <p:extLst>
      <p:ext uri="{BB962C8B-B14F-4D97-AF65-F5344CB8AC3E}">
        <p14:creationId xmlns:p14="http://schemas.microsoft.com/office/powerpoint/2010/main" val="6195923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Design Patterns</a:t>
            </a:r>
          </a:p>
        </p:txBody>
      </p:sp>
      <p:sp>
        <p:nvSpPr>
          <p:cNvPr id="9" name="Rectangle 8"/>
          <p:cNvSpPr/>
          <p:nvPr/>
        </p:nvSpPr>
        <p:spPr bwMode="auto">
          <a:xfrm>
            <a:off x="5855481" y="2924262"/>
            <a:ext cx="2158610" cy="326051"/>
          </a:xfrm>
          <a:prstGeom prst="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35719" tIns="35719" rIns="35719" bIns="35719" numCol="1" rtlCol="0" anchor="ctr" anchorCtr="0" compatLnSpc="1">
            <a:prstTxWarp prst="textNoShape">
              <a:avLst/>
            </a:prstTxWarp>
            <a:spAutoFit/>
          </a:bodyPr>
          <a:lstStyle/>
          <a:p>
            <a:pPr algn="ctr" defTabSz="971550" fontAlgn="base" hangingPunct="0">
              <a:spcBef>
                <a:spcPct val="0"/>
              </a:spcBef>
              <a:spcAft>
                <a:spcPct val="0"/>
              </a:spcAft>
              <a:buClr>
                <a:srgbClr val="414D53"/>
              </a:buClr>
            </a:pPr>
            <a:endParaRPr lang="en-US" sz="1650">
              <a:solidFill>
                <a:srgbClr val="414D53"/>
              </a:solidFill>
              <a:latin typeface="Helvetica Neue" charset="0"/>
              <a:ea typeface="Helvetica Neue" charset="0"/>
              <a:cs typeface="Helvetica Neue" charset="0"/>
              <a:sym typeface="Helvetica Neue" charset="0"/>
            </a:endParaRPr>
          </a:p>
        </p:txBody>
      </p:sp>
      <p:sp>
        <p:nvSpPr>
          <p:cNvPr id="10" name="TextBox 9"/>
          <p:cNvSpPr txBox="1"/>
          <p:nvPr/>
        </p:nvSpPr>
        <p:spPr>
          <a:xfrm>
            <a:off x="2611020" y="1637115"/>
            <a:ext cx="6488921" cy="3754874"/>
          </a:xfrm>
          <a:prstGeom prst="rect">
            <a:avLst/>
          </a:prstGeom>
          <a:noFill/>
        </p:spPr>
        <p:txBody>
          <a:bodyPr wrap="square" rtlCol="0">
            <a:spAutoFit/>
          </a:bodyPr>
          <a:lstStyle/>
          <a:p>
            <a:pPr lvl="1"/>
            <a:r>
              <a:rPr lang="en-US" sz="1400" b="1" dirty="0"/>
              <a:t/>
            </a:r>
            <a:br>
              <a:rPr lang="en-US" sz="1400" b="1" dirty="0"/>
            </a:br>
            <a:r>
              <a:rPr lang="en-US" sz="1400" b="1" dirty="0"/>
              <a:t>Model-view-</a:t>
            </a:r>
            <a:r>
              <a:rPr lang="en-US" sz="1400" b="1" dirty="0" err="1"/>
              <a:t>viewmodel</a:t>
            </a:r>
            <a:r>
              <a:rPr lang="en-US" sz="1400" b="1" dirty="0"/>
              <a:t/>
            </a:r>
            <a:br>
              <a:rPr lang="en-US" sz="1400" b="1" dirty="0"/>
            </a:br>
            <a:r>
              <a:rPr lang="en-US" sz="1400" dirty="0"/>
              <a:t>Business logic happens in the models. The view (</a:t>
            </a:r>
            <a:r>
              <a:rPr lang="en-US" sz="1400" dirty="0" err="1"/>
              <a:t>phtml</a:t>
            </a:r>
            <a:r>
              <a:rPr lang="en-US" sz="1400" dirty="0"/>
              <a:t>) is the structure, layout and appearance it communicates with the </a:t>
            </a:r>
            <a:r>
              <a:rPr lang="en-US" sz="1400" dirty="0" err="1"/>
              <a:t>viewmodel</a:t>
            </a:r>
            <a:r>
              <a:rPr lang="en-US" sz="1400" dirty="0"/>
              <a:t> (block).</a:t>
            </a:r>
            <a:br>
              <a:rPr lang="en-US" sz="1400" dirty="0"/>
            </a:br>
            <a:endParaRPr lang="en-US" sz="1400" b="1" dirty="0"/>
          </a:p>
          <a:p>
            <a:pPr lvl="1"/>
            <a:r>
              <a:rPr lang="en-US" sz="1400" b="1" dirty="0"/>
              <a:t>Front Controller Pattern</a:t>
            </a:r>
            <a:br>
              <a:rPr lang="en-US" sz="1400" b="1" dirty="0"/>
            </a:br>
            <a:r>
              <a:rPr lang="en-US" sz="1400" dirty="0"/>
              <a:t>Magento uses an </a:t>
            </a:r>
            <a:r>
              <a:rPr lang="en-US" sz="1400" i="1" dirty="0" err="1"/>
              <a:t>index.php</a:t>
            </a:r>
            <a:r>
              <a:rPr lang="en-US" sz="1400" dirty="0"/>
              <a:t> with a single point of entry \Magento\Framework\App\Bootstrap::</a:t>
            </a:r>
            <a:r>
              <a:rPr lang="en-US" sz="1400" i="1" dirty="0"/>
              <a:t>create() </a:t>
            </a:r>
          </a:p>
          <a:p>
            <a:pPr lvl="1"/>
            <a:endParaRPr lang="en-US" sz="1400" b="1" dirty="0"/>
          </a:p>
          <a:p>
            <a:pPr lvl="1"/>
            <a:r>
              <a:rPr lang="en-US" sz="1400" b="1" dirty="0"/>
              <a:t>Factory Pattern</a:t>
            </a:r>
            <a:br>
              <a:rPr lang="en-US" sz="1400" b="1" dirty="0"/>
            </a:br>
            <a:r>
              <a:rPr lang="en-US" sz="1400" dirty="0"/>
              <a:t>Heavily used by Magento 2, much more granular approach than Magento 1.</a:t>
            </a:r>
            <a:br>
              <a:rPr lang="en-US" sz="1400" dirty="0"/>
            </a:br>
            <a:endParaRPr lang="en-US" sz="1400" b="1" dirty="0"/>
          </a:p>
          <a:p>
            <a:pPr lvl="1"/>
            <a:r>
              <a:rPr lang="en-US" sz="1400" b="1" dirty="0"/>
              <a:t>Module Pattern</a:t>
            </a:r>
            <a:br>
              <a:rPr lang="en-US" sz="1400" b="1" dirty="0"/>
            </a:br>
            <a:r>
              <a:rPr lang="en-US" sz="1400" dirty="0"/>
              <a:t>Magento relies on a very modular architecture, Magento 2 introduces an Object Manager which really decouples everything nicely compared to Magento 1.</a:t>
            </a:r>
            <a:endParaRPr lang="en-US" sz="1400" b="1" dirty="0"/>
          </a:p>
          <a:p>
            <a:pPr lvl="1"/>
            <a:endParaRPr lang="en-US" sz="1400" dirty="0"/>
          </a:p>
          <a:p>
            <a:pPr algn="l"/>
            <a:endParaRPr lang="en-US" sz="1400" dirty="0"/>
          </a:p>
        </p:txBody>
      </p:sp>
      <p:pic>
        <p:nvPicPr>
          <p:cNvPr id="11" name="Picture 2" descr="http://t0.gstatic.com/images?q=tbn:ANd9GcQYYgj_qlNHWQecLsaHLSQxzb4Cgkh1JjsJAAGlFyh1gtkVnK0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058365"/>
            <a:ext cx="2172740" cy="28969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886200" y="5200650"/>
            <a:ext cx="5543550" cy="300082"/>
          </a:xfrm>
          <a:prstGeom prst="rect">
            <a:avLst/>
          </a:prstGeom>
          <a:noFill/>
        </p:spPr>
        <p:txBody>
          <a:bodyPr wrap="square" rtlCol="0">
            <a:spAutoFit/>
          </a:bodyPr>
          <a:lstStyle/>
          <a:p>
            <a:r>
              <a:rPr lang="en-US" sz="1350" i="1" dirty="0"/>
              <a:t>More reading: http://magenticians.com/12-design-patterns-magento</a:t>
            </a:r>
          </a:p>
        </p:txBody>
      </p:sp>
    </p:spTree>
    <p:extLst>
      <p:ext uri="{BB962C8B-B14F-4D97-AF65-F5344CB8AC3E}">
        <p14:creationId xmlns:p14="http://schemas.microsoft.com/office/powerpoint/2010/main" val="38995760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Additional  Magento 2 Design Patterns</a:t>
            </a:r>
          </a:p>
        </p:txBody>
      </p:sp>
      <p:sp>
        <p:nvSpPr>
          <p:cNvPr id="9" name="Rectangle 8"/>
          <p:cNvSpPr/>
          <p:nvPr/>
        </p:nvSpPr>
        <p:spPr bwMode="auto">
          <a:xfrm>
            <a:off x="5855481" y="2924262"/>
            <a:ext cx="2158610" cy="326051"/>
          </a:xfrm>
          <a:prstGeom prst="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35719" tIns="35719" rIns="35719" bIns="35719" numCol="1" rtlCol="0" anchor="ctr" anchorCtr="0" compatLnSpc="1">
            <a:prstTxWarp prst="textNoShape">
              <a:avLst/>
            </a:prstTxWarp>
            <a:spAutoFit/>
          </a:bodyPr>
          <a:lstStyle/>
          <a:p>
            <a:pPr algn="ctr" defTabSz="971550" fontAlgn="base" hangingPunct="0">
              <a:spcBef>
                <a:spcPct val="0"/>
              </a:spcBef>
              <a:spcAft>
                <a:spcPct val="0"/>
              </a:spcAft>
              <a:buClr>
                <a:srgbClr val="414D53"/>
              </a:buClr>
            </a:pPr>
            <a:endParaRPr lang="en-US" sz="1650">
              <a:solidFill>
                <a:srgbClr val="414D53"/>
              </a:solidFill>
              <a:latin typeface="Helvetica Neue" charset="0"/>
              <a:ea typeface="Helvetica Neue" charset="0"/>
              <a:cs typeface="Helvetica Neue" charset="0"/>
              <a:sym typeface="Helvetica Neue" charset="0"/>
            </a:endParaRPr>
          </a:p>
        </p:txBody>
      </p:sp>
      <p:sp>
        <p:nvSpPr>
          <p:cNvPr id="10" name="TextBox 9"/>
          <p:cNvSpPr txBox="1"/>
          <p:nvPr/>
        </p:nvSpPr>
        <p:spPr>
          <a:xfrm>
            <a:off x="496599" y="1371600"/>
            <a:ext cx="7885401" cy="5016758"/>
          </a:xfrm>
          <a:prstGeom prst="rect">
            <a:avLst/>
          </a:prstGeom>
          <a:noFill/>
        </p:spPr>
        <p:txBody>
          <a:bodyPr wrap="square" rtlCol="0">
            <a:spAutoFit/>
          </a:bodyPr>
          <a:lstStyle/>
          <a:p>
            <a:pPr lvl="1"/>
            <a:r>
              <a:rPr lang="en-US" sz="1600" b="1" dirty="0"/>
              <a:t/>
            </a:r>
            <a:br>
              <a:rPr lang="en-US" sz="1600" b="1" dirty="0"/>
            </a:br>
            <a:r>
              <a:rPr lang="en-US" sz="1600" b="1" dirty="0"/>
              <a:t>S.O.L.I.D.</a:t>
            </a:r>
            <a:br>
              <a:rPr lang="en-US" sz="1600" b="1" dirty="0"/>
            </a:br>
            <a:r>
              <a:rPr lang="en-US" sz="1600" dirty="0"/>
              <a:t>Magento 2 endeavors to use the SOLID principles. Thanks Uncle Bob!</a:t>
            </a:r>
            <a:br>
              <a:rPr lang="en-US" sz="1600" dirty="0"/>
            </a:br>
            <a:endParaRPr lang="en-US" sz="1600" b="1" dirty="0"/>
          </a:p>
          <a:p>
            <a:pPr lvl="1"/>
            <a:r>
              <a:rPr lang="en-US" sz="1600" b="1" dirty="0"/>
              <a:t>Interceptor</a:t>
            </a:r>
            <a:br>
              <a:rPr lang="en-US" sz="1600" b="1" dirty="0"/>
            </a:br>
            <a:r>
              <a:rPr lang="en-US" sz="1600" dirty="0"/>
              <a:t>A class that works as a plugin to modify the behavior of public functions by intercepting a call and running code before, after or around that function call.</a:t>
            </a:r>
            <a:br>
              <a:rPr lang="en-US" sz="1600" dirty="0"/>
            </a:br>
            <a:endParaRPr lang="en-US" sz="1600" b="1" dirty="0"/>
          </a:p>
          <a:p>
            <a:pPr lvl="1"/>
            <a:r>
              <a:rPr lang="en-US" sz="1600" b="1" dirty="0"/>
              <a:t>Object Manager</a:t>
            </a:r>
          </a:p>
          <a:p>
            <a:pPr lvl="1"/>
            <a:r>
              <a:rPr lang="en-US" sz="1600" dirty="0"/>
              <a:t>Using several patterns Magento 2 does away with the Mage god object in favor of the Object Manager.</a:t>
            </a:r>
            <a:br>
              <a:rPr lang="en-US" sz="1600" dirty="0"/>
            </a:br>
            <a:endParaRPr lang="en-US" sz="1600" b="1" dirty="0"/>
          </a:p>
          <a:p>
            <a:pPr lvl="1"/>
            <a:r>
              <a:rPr lang="en-US" sz="1600" b="1" dirty="0"/>
              <a:t>Service Contract Pattern</a:t>
            </a:r>
            <a:br>
              <a:rPr lang="en-US" sz="1600" b="1" dirty="0"/>
            </a:br>
            <a:r>
              <a:rPr lang="en-US" sz="1600" dirty="0"/>
              <a:t>It defines interfaces(data &amp; service) which hide business logic details from service requestors such as controllers, web services or other modules.</a:t>
            </a:r>
          </a:p>
          <a:p>
            <a:pPr lvl="1"/>
            <a:endParaRPr lang="en-US" sz="1600" b="1" dirty="0"/>
          </a:p>
          <a:p>
            <a:pPr lvl="1"/>
            <a:r>
              <a:rPr lang="en-US" sz="1600" b="1" dirty="0"/>
              <a:t>Proxy Pattern</a:t>
            </a:r>
            <a:br>
              <a:rPr lang="en-US" sz="1600" b="1" dirty="0"/>
            </a:br>
            <a:r>
              <a:rPr lang="en-US" sz="1600" dirty="0"/>
              <a:t>Resources can consume objects. Defers loading of an objects arguments, built into the Object Manager to deal with performance problems that DI causes.</a:t>
            </a:r>
          </a:p>
          <a:p>
            <a:pPr algn="l"/>
            <a:endParaRPr lang="en-US" sz="1600" dirty="0"/>
          </a:p>
        </p:txBody>
      </p:sp>
    </p:spTree>
    <p:extLst>
      <p:ext uri="{BB962C8B-B14F-4D97-AF65-F5344CB8AC3E}">
        <p14:creationId xmlns:p14="http://schemas.microsoft.com/office/powerpoint/2010/main" val="2618216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8" name="Picture 12" descr="http://deviq.com/wp-content/uploads/2014/11/InterfaceSegreg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419913"/>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S.O.L.I.D. Expressed in Meme</a:t>
            </a:r>
          </a:p>
        </p:txBody>
      </p:sp>
      <p:pic>
        <p:nvPicPr>
          <p:cNvPr id="34822" name="Picture 6" descr="Image result for open closed princip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0853" y="1252602"/>
            <a:ext cx="2493376" cy="1998597"/>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descr="Image result for liskov substitution princip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44392" y="1212905"/>
            <a:ext cx="2542408" cy="20339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4687541" y="3419913"/>
            <a:ext cx="3200400" cy="2643335"/>
          </a:xfrm>
          <a:prstGeom prst="rect">
            <a:avLst/>
          </a:prstGeom>
        </p:spPr>
      </p:pic>
      <p:sp>
        <p:nvSpPr>
          <p:cNvPr id="8" name="TextBox 7"/>
          <p:cNvSpPr txBox="1"/>
          <p:nvPr/>
        </p:nvSpPr>
        <p:spPr bwMode="auto">
          <a:xfrm>
            <a:off x="4876800" y="6155761"/>
            <a:ext cx="2872902" cy="392415"/>
          </a:xfrm>
          <a:prstGeom prst="rect">
            <a:avLst/>
          </a:prstGeom>
          <a:noFill/>
          <a:ln w="9525">
            <a:noFill/>
            <a:miter lim="800000"/>
            <a:headEnd/>
            <a:tailEnd/>
          </a:ln>
          <a:effectLst/>
        </p:spPr>
        <p:txBody>
          <a:bodyPr vert="horz" wrap="none" lIns="0" tIns="34290" rIns="68580" bIns="34290" numCol="1" rtlCol="0" anchor="ctr" anchorCtr="0" compatLnSpc="1">
            <a:prstTxWarp prst="textNoShape">
              <a:avLst/>
            </a:prstTxWarp>
            <a:spAutoFit/>
          </a:bodyPr>
          <a:lstStyle/>
          <a:p>
            <a:pPr algn="ctr" fontAlgn="base">
              <a:spcBef>
                <a:spcPct val="0"/>
              </a:spcBef>
              <a:spcAft>
                <a:spcPct val="0"/>
              </a:spcAft>
            </a:pPr>
            <a:r>
              <a:rPr lang="en-US" sz="1050" dirty="0"/>
              <a:t>“Better to practice practical dependency inversion”</a:t>
            </a:r>
          </a:p>
          <a:p>
            <a:pPr algn="ctr" fontAlgn="base">
              <a:spcBef>
                <a:spcPct val="0"/>
              </a:spcBef>
              <a:spcAft>
                <a:spcPct val="0"/>
              </a:spcAft>
            </a:pPr>
            <a:endParaRPr lang="en-US" sz="1050" kern="0" dirty="0">
              <a:solidFill>
                <a:srgbClr val="ED8411"/>
              </a:solidFill>
              <a:latin typeface="+mj-lt"/>
              <a:ea typeface="+mj-ea"/>
              <a:cs typeface="+mj-cs"/>
            </a:endParaRPr>
          </a:p>
        </p:txBody>
      </p:sp>
      <p:pic>
        <p:nvPicPr>
          <p:cNvPr id="34834" name="Picture 18" descr="http://www.tomdalling.com/images/posts/srp.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001" y="1252602"/>
            <a:ext cx="2468690" cy="197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8849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 Areas</a:t>
            </a:r>
          </a:p>
        </p:txBody>
      </p:sp>
      <p:sp>
        <p:nvSpPr>
          <p:cNvPr id="9" name="Rectangle 8"/>
          <p:cNvSpPr/>
          <p:nvPr/>
        </p:nvSpPr>
        <p:spPr bwMode="auto">
          <a:xfrm>
            <a:off x="5855481" y="2924262"/>
            <a:ext cx="2158610" cy="326051"/>
          </a:xfrm>
          <a:prstGeom prst="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35719" tIns="35719" rIns="35719" bIns="35719" numCol="1" rtlCol="0" anchor="ctr" anchorCtr="0" compatLnSpc="1">
            <a:prstTxWarp prst="textNoShape">
              <a:avLst/>
            </a:prstTxWarp>
            <a:spAutoFit/>
          </a:bodyPr>
          <a:lstStyle/>
          <a:p>
            <a:pPr algn="ctr" defTabSz="971550" fontAlgn="base" hangingPunct="0">
              <a:spcBef>
                <a:spcPct val="0"/>
              </a:spcBef>
              <a:spcAft>
                <a:spcPct val="0"/>
              </a:spcAft>
              <a:buClr>
                <a:srgbClr val="414D53"/>
              </a:buClr>
            </a:pPr>
            <a:endParaRPr lang="en-US" sz="1650">
              <a:solidFill>
                <a:srgbClr val="414D53"/>
              </a:solidFill>
              <a:latin typeface="Helvetica Neue" charset="0"/>
              <a:ea typeface="Helvetica Neue" charset="0"/>
              <a:cs typeface="Helvetica Neue" charset="0"/>
              <a:sym typeface="Helvetica Neue" charset="0"/>
            </a:endParaRPr>
          </a:p>
        </p:txBody>
      </p:sp>
      <p:sp>
        <p:nvSpPr>
          <p:cNvPr id="10" name="TextBox 9"/>
          <p:cNvSpPr txBox="1"/>
          <p:nvPr/>
        </p:nvSpPr>
        <p:spPr>
          <a:xfrm>
            <a:off x="76201" y="1219200"/>
            <a:ext cx="8610599" cy="5355312"/>
          </a:xfrm>
          <a:prstGeom prst="rect">
            <a:avLst/>
          </a:prstGeom>
          <a:noFill/>
        </p:spPr>
        <p:txBody>
          <a:bodyPr wrap="square" rtlCol="0">
            <a:spAutoFit/>
          </a:bodyPr>
          <a:lstStyle/>
          <a:p>
            <a:pPr lvl="1"/>
            <a:r>
              <a:rPr lang="en-US" b="1" dirty="0"/>
              <a:t/>
            </a:r>
            <a:br>
              <a:rPr lang="en-US" b="1" dirty="0"/>
            </a:br>
            <a:r>
              <a:rPr lang="en-US" b="1" dirty="0"/>
              <a:t>Scope of configuration files</a:t>
            </a:r>
            <a:br>
              <a:rPr lang="en-US" b="1" dirty="0"/>
            </a:br>
            <a:r>
              <a:rPr lang="en-US" dirty="0"/>
              <a:t>Magento 2 only loads what is in scope of the area.</a:t>
            </a:r>
            <a:br>
              <a:rPr lang="en-US" dirty="0"/>
            </a:br>
            <a:endParaRPr lang="en-US" b="1" dirty="0"/>
          </a:p>
          <a:p>
            <a:pPr lvl="1"/>
            <a:r>
              <a:rPr lang="en-US" b="1" dirty="0"/>
              <a:t>Dependent configuration loading</a:t>
            </a:r>
            <a:br>
              <a:rPr lang="en-US" b="1" dirty="0"/>
            </a:br>
            <a:r>
              <a:rPr lang="en-US" dirty="0"/>
              <a:t>Configuration combined with DI allows for a very flexible configuration scoping that will only load what is needed.</a:t>
            </a:r>
            <a:br>
              <a:rPr lang="en-US" dirty="0"/>
            </a:br>
            <a:endParaRPr lang="en-US" b="1" dirty="0"/>
          </a:p>
          <a:p>
            <a:pPr lvl="1"/>
            <a:r>
              <a:rPr lang="en-US" b="1" dirty="0"/>
              <a:t>Areas considerations</a:t>
            </a:r>
          </a:p>
          <a:p>
            <a:pPr lvl="1"/>
            <a:r>
              <a:rPr lang="en-US" dirty="0"/>
              <a:t>Both behavior and view components are considered by the scoping by areas.</a:t>
            </a:r>
            <a:br>
              <a:rPr lang="en-US" dirty="0"/>
            </a:br>
            <a:endParaRPr lang="en-US" b="1" dirty="0"/>
          </a:p>
          <a:p>
            <a:pPr lvl="1"/>
            <a:r>
              <a:rPr lang="en-US" b="1" dirty="0"/>
              <a:t>Six areas correspond to entry points</a:t>
            </a:r>
            <a:br>
              <a:rPr lang="en-US" b="1" dirty="0"/>
            </a:br>
            <a:r>
              <a:rPr lang="en-US" dirty="0"/>
              <a:t>In addition to the typical </a:t>
            </a:r>
            <a:r>
              <a:rPr lang="en-US" dirty="0" err="1"/>
              <a:t>index.php</a:t>
            </a:r>
            <a:r>
              <a:rPr lang="en-US" dirty="0"/>
              <a:t> entry point there are other new entry points:</a:t>
            </a:r>
          </a:p>
          <a:p>
            <a:pPr marL="557213" lvl="1" indent="-214313">
              <a:buFont typeface="Arial" panose="020B0604020202020204" pitchFamily="34" charset="0"/>
              <a:buChar char="•"/>
            </a:pPr>
            <a:r>
              <a:rPr lang="en-US" dirty="0"/>
              <a:t>Admin: </a:t>
            </a:r>
            <a:r>
              <a:rPr lang="en-US" dirty="0" err="1"/>
              <a:t>index.php</a:t>
            </a:r>
            <a:r>
              <a:rPr lang="en-US" dirty="0"/>
              <a:t> or pub/</a:t>
            </a:r>
            <a:r>
              <a:rPr lang="en-US" dirty="0" err="1"/>
              <a:t>index.php</a:t>
            </a:r>
            <a:r>
              <a:rPr lang="en-US" dirty="0"/>
              <a:t> or rest web </a:t>
            </a:r>
            <a:r>
              <a:rPr lang="en-US" dirty="0" err="1"/>
              <a:t>api</a:t>
            </a:r>
            <a:endParaRPr lang="en-US" dirty="0"/>
          </a:p>
          <a:p>
            <a:pPr marL="557213" lvl="1" indent="-214313">
              <a:buFont typeface="Arial" panose="020B0604020202020204" pitchFamily="34" charset="0"/>
              <a:buChar char="•"/>
            </a:pPr>
            <a:r>
              <a:rPr lang="en-US" dirty="0"/>
              <a:t>Storefront: </a:t>
            </a:r>
            <a:r>
              <a:rPr lang="en-US" dirty="0" err="1"/>
              <a:t>index.php</a:t>
            </a:r>
            <a:r>
              <a:rPr lang="en-US" dirty="0"/>
              <a:t> or pub/</a:t>
            </a:r>
            <a:r>
              <a:rPr lang="en-US" dirty="0" err="1"/>
              <a:t>index.php</a:t>
            </a:r>
            <a:r>
              <a:rPr lang="en-US" dirty="0"/>
              <a:t> or rest web </a:t>
            </a:r>
            <a:r>
              <a:rPr lang="en-US" dirty="0" err="1"/>
              <a:t>api</a:t>
            </a:r>
            <a:endParaRPr lang="en-US" dirty="0"/>
          </a:p>
          <a:p>
            <a:pPr marL="557213" lvl="1" indent="-214313">
              <a:buFont typeface="Arial" panose="020B0604020202020204" pitchFamily="34" charset="0"/>
              <a:buChar char="•"/>
            </a:pPr>
            <a:r>
              <a:rPr lang="en-US" dirty="0"/>
              <a:t>Setup / Install: setup/</a:t>
            </a:r>
            <a:r>
              <a:rPr lang="en-US" dirty="0" err="1"/>
              <a:t>index.php</a:t>
            </a:r>
            <a:endParaRPr lang="en-US" dirty="0"/>
          </a:p>
          <a:p>
            <a:pPr marL="557213" lvl="1" indent="-214313">
              <a:buFont typeface="Arial" panose="020B0604020202020204" pitchFamily="34" charset="0"/>
              <a:buChar char="•"/>
            </a:pPr>
            <a:r>
              <a:rPr lang="en-US" dirty="0"/>
              <a:t>Static: pub/</a:t>
            </a:r>
            <a:r>
              <a:rPr lang="en-US" dirty="0" err="1"/>
              <a:t>static.php</a:t>
            </a:r>
            <a:endParaRPr lang="en-US" dirty="0"/>
          </a:p>
          <a:p>
            <a:pPr lvl="1"/>
            <a:endParaRPr lang="en-US" b="1" dirty="0"/>
          </a:p>
          <a:p>
            <a:pPr algn="l"/>
            <a:endParaRPr lang="en-US" dirty="0"/>
          </a:p>
        </p:txBody>
      </p:sp>
    </p:spTree>
    <p:extLst>
      <p:ext uri="{BB962C8B-B14F-4D97-AF65-F5344CB8AC3E}">
        <p14:creationId xmlns:p14="http://schemas.microsoft.com/office/powerpoint/2010/main" val="3037346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 Libraries</a:t>
            </a:r>
          </a:p>
        </p:txBody>
      </p:sp>
      <p:sp>
        <p:nvSpPr>
          <p:cNvPr id="9" name="Rectangle 8"/>
          <p:cNvSpPr/>
          <p:nvPr/>
        </p:nvSpPr>
        <p:spPr bwMode="auto">
          <a:xfrm>
            <a:off x="5855481" y="2924262"/>
            <a:ext cx="2158610" cy="326051"/>
          </a:xfrm>
          <a:prstGeom prst="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35719" tIns="35719" rIns="35719" bIns="35719" numCol="1" rtlCol="0" anchor="ctr" anchorCtr="0" compatLnSpc="1">
            <a:prstTxWarp prst="textNoShape">
              <a:avLst/>
            </a:prstTxWarp>
            <a:spAutoFit/>
          </a:bodyPr>
          <a:lstStyle/>
          <a:p>
            <a:pPr algn="ctr" defTabSz="971550" fontAlgn="base" hangingPunct="0">
              <a:spcBef>
                <a:spcPct val="0"/>
              </a:spcBef>
              <a:spcAft>
                <a:spcPct val="0"/>
              </a:spcAft>
              <a:buClr>
                <a:srgbClr val="414D53"/>
              </a:buClr>
            </a:pPr>
            <a:endParaRPr lang="en-US" sz="1650">
              <a:solidFill>
                <a:srgbClr val="414D53"/>
              </a:solidFill>
              <a:latin typeface="Helvetica Neue" charset="0"/>
              <a:ea typeface="Helvetica Neue" charset="0"/>
              <a:cs typeface="Helvetica Neue" charset="0"/>
              <a:sym typeface="Helvetica Neue" charset="0"/>
            </a:endParaRPr>
          </a:p>
        </p:txBody>
      </p:sp>
      <p:sp>
        <p:nvSpPr>
          <p:cNvPr id="10" name="TextBox 9"/>
          <p:cNvSpPr txBox="1"/>
          <p:nvPr/>
        </p:nvSpPr>
        <p:spPr>
          <a:xfrm>
            <a:off x="457200" y="1905000"/>
            <a:ext cx="8229599" cy="2554545"/>
          </a:xfrm>
          <a:prstGeom prst="rect">
            <a:avLst/>
          </a:prstGeom>
          <a:noFill/>
        </p:spPr>
        <p:txBody>
          <a:bodyPr wrap="square" rtlCol="0">
            <a:spAutoFit/>
          </a:bodyPr>
          <a:lstStyle/>
          <a:p>
            <a:pPr algn="l"/>
            <a:r>
              <a:rPr lang="en-US" sz="3200" dirty="0"/>
              <a:t>Found inside the lib/ folder these will provided building blocks for modules or themes.</a:t>
            </a:r>
          </a:p>
          <a:p>
            <a:pPr algn="l"/>
            <a:endParaRPr lang="en-US" sz="3200" dirty="0"/>
          </a:p>
          <a:p>
            <a:pPr algn="l"/>
            <a:r>
              <a:rPr lang="en-US" sz="3200" dirty="0"/>
              <a:t>PSR-0 compliant, code that is  typically not independent business logic features.</a:t>
            </a:r>
          </a:p>
        </p:txBody>
      </p:sp>
    </p:spTree>
    <p:extLst>
      <p:ext uri="{BB962C8B-B14F-4D97-AF65-F5344CB8AC3E}">
        <p14:creationId xmlns:p14="http://schemas.microsoft.com/office/powerpoint/2010/main" val="28284536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295403" y="1797008"/>
            <a:ext cx="6553200" cy="1905000"/>
          </a:xfrm>
        </p:spPr>
        <p:txBody>
          <a:bodyPr/>
          <a:lstStyle/>
          <a:p>
            <a:r>
              <a:rPr lang="en-US" sz="3200" dirty="0"/>
              <a:t>Mathew Beane </a:t>
            </a:r>
          </a:p>
          <a:p>
            <a:r>
              <a:rPr lang="en-US" sz="2800" dirty="0"/>
              <a:t>@aepod</a:t>
            </a:r>
          </a:p>
          <a:p>
            <a:r>
              <a:rPr lang="en-US" sz="2400" dirty="0"/>
              <a:t>Director of Systems Engineering - Robofirm</a:t>
            </a:r>
            <a:br>
              <a:rPr lang="en-US" sz="2400" dirty="0"/>
            </a:br>
            <a:r>
              <a:rPr lang="en-US" sz="2400" dirty="0"/>
              <a:t>Magento Master 2016 &amp; Certified Developer</a:t>
            </a:r>
            <a:br>
              <a:rPr lang="en-US" sz="2400" dirty="0"/>
            </a:br>
            <a:r>
              <a:rPr lang="en-US" sz="2400" dirty="0"/>
              <a:t>Family member – 3 Kids and a Wife</a:t>
            </a:r>
            <a:br>
              <a:rPr lang="en-US" sz="2400" dirty="0"/>
            </a:br>
            <a:r>
              <a:rPr lang="en-US" sz="2400" dirty="0"/>
              <a:t>Zend Z-Team</a:t>
            </a:r>
            <a:r>
              <a:rPr lang="en-US" sz="1800" dirty="0"/>
              <a:t/>
            </a:r>
            <a:br>
              <a:rPr lang="en-US" sz="1800" dirty="0"/>
            </a:br>
            <a:endParaRPr lang="en-US" sz="1800" dirty="0"/>
          </a:p>
        </p:txBody>
      </p:sp>
      <p:pic>
        <p:nvPicPr>
          <p:cNvPr id="1026" name="Picture 2" descr="http://itgridsolutions.com/assets/img/services/magento-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2633" y="3771903"/>
            <a:ext cx="1638740" cy="14541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atic.zend.com/cmsdata/static-assets/img/zend-logo-big.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4" y="3702008"/>
            <a:ext cx="887327" cy="11260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p:cNvGraphicFramePr>
            <a:graphicFrameLocks noChangeAspect="1"/>
          </p:cNvGraphicFramePr>
          <p:nvPr>
            <p:extLst>
              <p:ext uri="{D42A27DB-BD31-4B8C-83A1-F6EECF244321}">
                <p14:modId xmlns:p14="http://schemas.microsoft.com/office/powerpoint/2010/main" val="1272330268"/>
              </p:ext>
            </p:extLst>
          </p:nvPr>
        </p:nvGraphicFramePr>
        <p:xfrm>
          <a:off x="1752602" y="3702008"/>
          <a:ext cx="1219200" cy="1998411"/>
        </p:xfrm>
        <a:graphic>
          <a:graphicData uri="http://schemas.openxmlformats.org/presentationml/2006/ole">
            <mc:AlternateContent xmlns:mc="http://schemas.openxmlformats.org/markup-compatibility/2006">
              <mc:Choice xmlns:v="urn:schemas-microsoft-com:vml" Requires="v">
                <p:oleObj spid="_x0000_s1163" name="Image" r:id="rId6" imgW="576000" imgH="944640" progId="Photoshop.Image.13">
                  <p:embed/>
                </p:oleObj>
              </mc:Choice>
              <mc:Fallback>
                <p:oleObj name="Image" r:id="rId6" imgW="576000" imgH="944640" progId="Photoshop.Image.13">
                  <p:embed/>
                  <p:pic>
                    <p:nvPicPr>
                      <p:cNvPr id="0" name=""/>
                      <p:cNvPicPr/>
                      <p:nvPr/>
                    </p:nvPicPr>
                    <p:blipFill>
                      <a:blip r:embed="rId7"/>
                      <a:stretch>
                        <a:fillRect/>
                      </a:stretch>
                    </p:blipFill>
                    <p:spPr>
                      <a:xfrm>
                        <a:off x="1752602" y="3702008"/>
                        <a:ext cx="1219200" cy="1998411"/>
                      </a:xfrm>
                      <a:prstGeom prst="rect">
                        <a:avLst/>
                      </a:prstGeom>
                    </p:spPr>
                  </p:pic>
                </p:oleObj>
              </mc:Fallback>
            </mc:AlternateContent>
          </a:graphicData>
        </a:graphic>
      </p:graphicFrame>
    </p:spTree>
    <p:extLst>
      <p:ext uri="{BB962C8B-B14F-4D97-AF65-F5344CB8AC3E}">
        <p14:creationId xmlns:p14="http://schemas.microsoft.com/office/powerpoint/2010/main" val="28754674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 Language Packs</a:t>
            </a:r>
          </a:p>
        </p:txBody>
      </p:sp>
      <p:sp>
        <p:nvSpPr>
          <p:cNvPr id="9" name="Rectangle 8"/>
          <p:cNvSpPr/>
          <p:nvPr/>
        </p:nvSpPr>
        <p:spPr bwMode="auto">
          <a:xfrm>
            <a:off x="5855481" y="2924262"/>
            <a:ext cx="2158610" cy="326051"/>
          </a:xfrm>
          <a:prstGeom prst="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35719" tIns="35719" rIns="35719" bIns="35719" numCol="1" rtlCol="0" anchor="ctr" anchorCtr="0" compatLnSpc="1">
            <a:prstTxWarp prst="textNoShape">
              <a:avLst/>
            </a:prstTxWarp>
            <a:spAutoFit/>
          </a:bodyPr>
          <a:lstStyle/>
          <a:p>
            <a:pPr algn="ctr" defTabSz="971550" fontAlgn="base" hangingPunct="0">
              <a:spcBef>
                <a:spcPct val="0"/>
              </a:spcBef>
              <a:spcAft>
                <a:spcPct val="0"/>
              </a:spcAft>
              <a:buClr>
                <a:srgbClr val="414D53"/>
              </a:buClr>
            </a:pPr>
            <a:endParaRPr lang="en-US" sz="1650">
              <a:solidFill>
                <a:srgbClr val="414D53"/>
              </a:solidFill>
              <a:latin typeface="Helvetica Neue" charset="0"/>
              <a:ea typeface="Helvetica Neue" charset="0"/>
              <a:cs typeface="Helvetica Neue" charset="0"/>
              <a:sym typeface="Helvetica Neue" charset="0"/>
            </a:endParaRPr>
          </a:p>
        </p:txBody>
      </p:sp>
      <p:sp>
        <p:nvSpPr>
          <p:cNvPr id="10" name="TextBox 9"/>
          <p:cNvSpPr txBox="1"/>
          <p:nvPr/>
        </p:nvSpPr>
        <p:spPr>
          <a:xfrm>
            <a:off x="457200" y="1524000"/>
            <a:ext cx="8077199" cy="4031873"/>
          </a:xfrm>
          <a:prstGeom prst="rect">
            <a:avLst/>
          </a:prstGeom>
          <a:noFill/>
        </p:spPr>
        <p:txBody>
          <a:bodyPr wrap="square" rtlCol="0">
            <a:spAutoFit/>
          </a:bodyPr>
          <a:lstStyle/>
          <a:p>
            <a:pPr algn="l"/>
            <a:r>
              <a:rPr lang="en-US" sz="3200" dirty="0"/>
              <a:t>Language packs allow for the display of multiple languages without modifying the application source code.</a:t>
            </a:r>
          </a:p>
          <a:p>
            <a:pPr algn="l"/>
            <a:endParaRPr lang="en-US" sz="3200" dirty="0"/>
          </a:p>
          <a:p>
            <a:pPr algn="l"/>
            <a:r>
              <a:rPr lang="en-US" sz="3200" dirty="0"/>
              <a:t>These are used to replace UI system messages and labels. Basically, a layer that allows for replacing the default </a:t>
            </a:r>
            <a:r>
              <a:rPr lang="en-US" sz="3200" dirty="0" err="1"/>
              <a:t>en_US</a:t>
            </a:r>
            <a:r>
              <a:rPr lang="en-US" sz="3200" dirty="0"/>
              <a:t> with the chosen language. </a:t>
            </a:r>
          </a:p>
        </p:txBody>
      </p:sp>
    </p:spTree>
    <p:extLst>
      <p:ext uri="{BB962C8B-B14F-4D97-AF65-F5344CB8AC3E}">
        <p14:creationId xmlns:p14="http://schemas.microsoft.com/office/powerpoint/2010/main" val="32408064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 Themes and Modules</a:t>
            </a:r>
          </a:p>
        </p:txBody>
      </p:sp>
      <p:sp>
        <p:nvSpPr>
          <p:cNvPr id="9" name="Rectangle 8"/>
          <p:cNvSpPr/>
          <p:nvPr/>
        </p:nvSpPr>
        <p:spPr bwMode="auto">
          <a:xfrm>
            <a:off x="5855481" y="2924262"/>
            <a:ext cx="2158610" cy="326051"/>
          </a:xfrm>
          <a:prstGeom prst="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35719" tIns="35719" rIns="35719" bIns="35719" numCol="1" rtlCol="0" anchor="ctr" anchorCtr="0" compatLnSpc="1">
            <a:prstTxWarp prst="textNoShape">
              <a:avLst/>
            </a:prstTxWarp>
            <a:spAutoFit/>
          </a:bodyPr>
          <a:lstStyle/>
          <a:p>
            <a:pPr algn="ctr" defTabSz="971550" fontAlgn="base" hangingPunct="0">
              <a:spcBef>
                <a:spcPct val="0"/>
              </a:spcBef>
              <a:spcAft>
                <a:spcPct val="0"/>
              </a:spcAft>
              <a:buClr>
                <a:srgbClr val="414D53"/>
              </a:buClr>
            </a:pPr>
            <a:endParaRPr lang="en-US" sz="1650">
              <a:solidFill>
                <a:srgbClr val="414D53"/>
              </a:solidFill>
              <a:latin typeface="Helvetica Neue" charset="0"/>
              <a:ea typeface="Helvetica Neue" charset="0"/>
              <a:cs typeface="Helvetica Neue" charset="0"/>
              <a:sym typeface="Helvetica Neue" charset="0"/>
            </a:endParaRPr>
          </a:p>
        </p:txBody>
      </p:sp>
      <p:sp>
        <p:nvSpPr>
          <p:cNvPr id="10" name="TextBox 9"/>
          <p:cNvSpPr txBox="1"/>
          <p:nvPr/>
        </p:nvSpPr>
        <p:spPr>
          <a:xfrm>
            <a:off x="457200" y="1676400"/>
            <a:ext cx="8229599" cy="3539430"/>
          </a:xfrm>
          <a:prstGeom prst="rect">
            <a:avLst/>
          </a:prstGeom>
          <a:noFill/>
        </p:spPr>
        <p:txBody>
          <a:bodyPr wrap="square" rtlCol="0">
            <a:spAutoFit/>
          </a:bodyPr>
          <a:lstStyle/>
          <a:p>
            <a:pPr algn="l"/>
            <a:r>
              <a:rPr lang="en-US" sz="3200" dirty="0"/>
              <a:t>Themes contain the business logic independent templates and static assets to display the store. Heavily focused on </a:t>
            </a:r>
            <a:r>
              <a:rPr lang="en-US" sz="3200" dirty="0" err="1"/>
              <a:t>js</a:t>
            </a:r>
            <a:r>
              <a:rPr lang="en-US" sz="3200" dirty="0"/>
              <a:t>/</a:t>
            </a:r>
            <a:r>
              <a:rPr lang="en-US" sz="3200" dirty="0" err="1"/>
              <a:t>css</a:t>
            </a:r>
            <a:r>
              <a:rPr lang="en-US" sz="3200" dirty="0"/>
              <a:t> in Magento 2.</a:t>
            </a:r>
          </a:p>
          <a:p>
            <a:pPr algn="l"/>
            <a:endParaRPr lang="en-US" sz="3200" dirty="0"/>
          </a:p>
          <a:p>
            <a:pPr algn="l"/>
            <a:r>
              <a:rPr lang="en-US" sz="3200" dirty="0"/>
              <a:t>Modules are the basic package for code that should contain a particular feature or set of features.</a:t>
            </a:r>
          </a:p>
        </p:txBody>
      </p:sp>
    </p:spTree>
    <p:extLst>
      <p:ext uri="{BB962C8B-B14F-4D97-AF65-F5344CB8AC3E}">
        <p14:creationId xmlns:p14="http://schemas.microsoft.com/office/powerpoint/2010/main" val="15677008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High-Level Application Map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1713903"/>
            <a:ext cx="5611586" cy="3987179"/>
          </a:xfr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6000" y="3087636"/>
            <a:ext cx="4020686" cy="2613446"/>
          </a:xfrm>
          <a:prstGeom prst="rect">
            <a:avLst/>
          </a:prstGeom>
        </p:spPr>
      </p:pic>
    </p:spTree>
    <p:extLst>
      <p:ext uri="{BB962C8B-B14F-4D97-AF65-F5344CB8AC3E}">
        <p14:creationId xmlns:p14="http://schemas.microsoft.com/office/powerpoint/2010/main" val="19517801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 Request Flow </a:t>
            </a: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586" y="1295400"/>
            <a:ext cx="8947414" cy="5289112"/>
          </a:xfrm>
        </p:spPr>
      </p:pic>
    </p:spTree>
    <p:extLst>
      <p:ext uri="{BB962C8B-B14F-4D97-AF65-F5344CB8AC3E}">
        <p14:creationId xmlns:p14="http://schemas.microsoft.com/office/powerpoint/2010/main" val="40320509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Magento 2 – Execution Flow</a:t>
            </a:r>
          </a:p>
        </p:txBody>
      </p:sp>
      <p:sp>
        <p:nvSpPr>
          <p:cNvPr id="7" name="Content Placeholder 6"/>
          <p:cNvSpPr>
            <a:spLocks noGrp="1"/>
          </p:cNvSpPr>
          <p:nvPr>
            <p:ph idx="1"/>
          </p:nvPr>
        </p:nvSpPr>
        <p:spPr>
          <a:xfrm>
            <a:off x="4495801" y="1905000"/>
            <a:ext cx="4202112" cy="4343400"/>
          </a:xfrm>
        </p:spPr>
        <p:txBody>
          <a:bodyPr/>
          <a:lstStyle/>
          <a:p>
            <a:r>
              <a:rPr lang="en-US" dirty="0"/>
              <a:t>4 step process</a:t>
            </a:r>
          </a:p>
          <a:p>
            <a:pPr lvl="1"/>
            <a:r>
              <a:rPr lang="en-US" dirty="0" err="1"/>
              <a:t>Index.php</a:t>
            </a:r>
            <a:r>
              <a:rPr lang="en-US" dirty="0"/>
              <a:t> calls bootstrap</a:t>
            </a:r>
          </a:p>
          <a:p>
            <a:pPr lvl="1"/>
            <a:r>
              <a:rPr lang="en-US" dirty="0"/>
              <a:t>Bootstrap finds and calls controller</a:t>
            </a:r>
          </a:p>
          <a:p>
            <a:pPr lvl="1"/>
            <a:r>
              <a:rPr lang="en-US" dirty="0"/>
              <a:t>Response is loaded and rendered</a:t>
            </a:r>
          </a:p>
          <a:p>
            <a:pPr lvl="1"/>
            <a:r>
              <a:rPr lang="en-US" dirty="0"/>
              <a:t>Response is  sent to response object</a:t>
            </a:r>
          </a:p>
        </p:txBody>
      </p:sp>
      <p:graphicFrame>
        <p:nvGraphicFramePr>
          <p:cNvPr id="9" name="Object 8"/>
          <p:cNvGraphicFramePr>
            <a:graphicFrameLocks noChangeAspect="1"/>
          </p:cNvGraphicFramePr>
          <p:nvPr>
            <p:extLst>
              <p:ext uri="{D42A27DB-BD31-4B8C-83A1-F6EECF244321}">
                <p14:modId xmlns:p14="http://schemas.microsoft.com/office/powerpoint/2010/main" val="3910185670"/>
              </p:ext>
            </p:extLst>
          </p:nvPr>
        </p:nvGraphicFramePr>
        <p:xfrm>
          <a:off x="228600" y="1905000"/>
          <a:ext cx="3944431" cy="4343400"/>
        </p:xfrm>
        <a:graphic>
          <a:graphicData uri="http://schemas.openxmlformats.org/presentationml/2006/ole">
            <mc:AlternateContent xmlns:mc="http://schemas.openxmlformats.org/markup-compatibility/2006">
              <mc:Choice xmlns:v="urn:schemas-microsoft-com:vml" Requires="v">
                <p:oleObj spid="_x0000_s49170" name="Image" r:id="rId3" imgW="5257080" imgH="5790240" progId="Photoshop.Image.13">
                  <p:embed/>
                </p:oleObj>
              </mc:Choice>
              <mc:Fallback>
                <p:oleObj name="Image" r:id="rId3" imgW="5257080" imgH="5790240" progId="Photoshop.Image.13">
                  <p:embed/>
                  <p:pic>
                    <p:nvPicPr>
                      <p:cNvPr id="0" name=""/>
                      <p:cNvPicPr/>
                      <p:nvPr/>
                    </p:nvPicPr>
                    <p:blipFill>
                      <a:blip r:embed="rId4"/>
                      <a:stretch>
                        <a:fillRect/>
                      </a:stretch>
                    </p:blipFill>
                    <p:spPr>
                      <a:xfrm>
                        <a:off x="228600" y="1905000"/>
                        <a:ext cx="3944431" cy="4343400"/>
                      </a:xfrm>
                      <a:prstGeom prst="rect">
                        <a:avLst/>
                      </a:prstGeom>
                    </p:spPr>
                  </p:pic>
                </p:oleObj>
              </mc:Fallback>
            </mc:AlternateContent>
          </a:graphicData>
        </a:graphic>
      </p:graphicFrame>
      <p:sp>
        <p:nvSpPr>
          <p:cNvPr id="10" name="TextBox 9"/>
          <p:cNvSpPr txBox="1"/>
          <p:nvPr/>
        </p:nvSpPr>
        <p:spPr>
          <a:xfrm>
            <a:off x="3902043" y="6400800"/>
            <a:ext cx="5221513" cy="300082"/>
          </a:xfrm>
          <a:prstGeom prst="rect">
            <a:avLst/>
          </a:prstGeom>
          <a:noFill/>
        </p:spPr>
        <p:txBody>
          <a:bodyPr wrap="square" rtlCol="0">
            <a:spAutoFit/>
          </a:bodyPr>
          <a:lstStyle/>
          <a:p>
            <a:r>
              <a:rPr lang="en-US" sz="1350" i="1" dirty="0"/>
              <a:t>More reading: http://cedcommerce.com/blog/magento2/request-flow/</a:t>
            </a:r>
          </a:p>
        </p:txBody>
      </p:sp>
    </p:spTree>
    <p:extLst>
      <p:ext uri="{BB962C8B-B14F-4D97-AF65-F5344CB8AC3E}">
        <p14:creationId xmlns:p14="http://schemas.microsoft.com/office/powerpoint/2010/main" val="16958333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High-Level Application Map</a:t>
            </a:r>
          </a:p>
        </p:txBody>
      </p:sp>
      <p:sp>
        <p:nvSpPr>
          <p:cNvPr id="5" name="TextBox 4"/>
          <p:cNvSpPr txBox="1"/>
          <p:nvPr/>
        </p:nvSpPr>
        <p:spPr bwMode="auto">
          <a:xfrm>
            <a:off x="1414539" y="5708339"/>
            <a:ext cx="2782508" cy="392415"/>
          </a:xfrm>
          <a:prstGeom prst="rect">
            <a:avLst/>
          </a:prstGeom>
          <a:noFill/>
          <a:ln w="9525">
            <a:noFill/>
            <a:miter lim="800000"/>
            <a:headEnd/>
            <a:tailEnd/>
          </a:ln>
          <a:effectLst/>
        </p:spPr>
        <p:txBody>
          <a:bodyPr vert="horz" wrap="square" lIns="0" tIns="34290" rIns="68580" bIns="34290" numCol="1" rtlCol="0" anchor="ctr" anchorCtr="0" compatLnSpc="1">
            <a:prstTxWarp prst="textNoShape">
              <a:avLst/>
            </a:prstTxWarp>
            <a:spAutoFit/>
          </a:bodyPr>
          <a:lstStyle/>
          <a:p>
            <a:pPr algn="ctr" fontAlgn="base">
              <a:spcBef>
                <a:spcPct val="0"/>
              </a:spcBef>
              <a:spcAft>
                <a:spcPct val="0"/>
              </a:spcAft>
            </a:pPr>
            <a:r>
              <a:rPr lang="en-US" sz="2100" kern="0" dirty="0">
                <a:solidFill>
                  <a:srgbClr val="ED8411"/>
                </a:solidFill>
                <a:latin typeface="+mj-lt"/>
                <a:ea typeface="+mj-ea"/>
                <a:cs typeface="+mj-cs"/>
              </a:rPr>
              <a:t>Magento 2 is Modular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1713903"/>
            <a:ext cx="5611586" cy="3987179"/>
          </a:xfr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6000" y="3087636"/>
            <a:ext cx="4020686" cy="2613446"/>
          </a:xfrm>
          <a:prstGeom prst="rect">
            <a:avLst/>
          </a:prstGeom>
        </p:spPr>
      </p:pic>
    </p:spTree>
    <p:extLst>
      <p:ext uri="{BB962C8B-B14F-4D97-AF65-F5344CB8AC3E}">
        <p14:creationId xmlns:p14="http://schemas.microsoft.com/office/powerpoint/2010/main" val="42886852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800" y="1219200"/>
            <a:ext cx="8461828" cy="2514599"/>
          </a:xfrm>
        </p:spPr>
      </p:pic>
      <p:sp>
        <p:nvSpPr>
          <p:cNvPr id="3" name="Title 2"/>
          <p:cNvSpPr>
            <a:spLocks noGrp="1"/>
          </p:cNvSpPr>
          <p:nvPr>
            <p:ph type="title"/>
          </p:nvPr>
        </p:nvSpPr>
        <p:spPr/>
        <p:txBody>
          <a:bodyPr/>
          <a:lstStyle/>
          <a:p>
            <a:r>
              <a:rPr lang="en-US" dirty="0"/>
              <a:t>Magento 2 – Service Layer / Service Contracts</a:t>
            </a:r>
          </a:p>
        </p:txBody>
      </p:sp>
      <p:sp>
        <p:nvSpPr>
          <p:cNvPr id="4" name="TextBox 3"/>
          <p:cNvSpPr txBox="1"/>
          <p:nvPr/>
        </p:nvSpPr>
        <p:spPr>
          <a:xfrm>
            <a:off x="341086" y="5791200"/>
            <a:ext cx="8461828" cy="300082"/>
          </a:xfrm>
          <a:prstGeom prst="rect">
            <a:avLst/>
          </a:prstGeom>
          <a:noFill/>
        </p:spPr>
        <p:txBody>
          <a:bodyPr wrap="square" rtlCol="0">
            <a:spAutoFit/>
          </a:bodyPr>
          <a:lstStyle/>
          <a:p>
            <a:r>
              <a:rPr lang="en-US" sz="1350" i="1" dirty="0"/>
              <a:t>More reading: http://devdocs.magento.com/guides/v2.1/extension-dev-guide/service-contracts/service-contracts.html</a:t>
            </a:r>
          </a:p>
        </p:txBody>
      </p:sp>
      <p:sp>
        <p:nvSpPr>
          <p:cNvPr id="6" name="TextBox 5"/>
          <p:cNvSpPr txBox="1"/>
          <p:nvPr/>
        </p:nvSpPr>
        <p:spPr bwMode="auto">
          <a:xfrm>
            <a:off x="457200" y="3927078"/>
            <a:ext cx="7924800" cy="1477328"/>
          </a:xfrm>
          <a:prstGeom prst="rect">
            <a:avLst/>
          </a:prstGeom>
          <a:noFill/>
          <a:ln w="9525">
            <a:noFill/>
            <a:miter lim="800000"/>
            <a:headEnd/>
            <a:tailEnd/>
          </a:ln>
          <a:effectLst/>
        </p:spPr>
        <p:txBody>
          <a:bodyPr vert="horz" wrap="square" lIns="0" tIns="45720" rIns="91440" bIns="45720" numCol="1" rtlCol="0" anchor="ctr" anchorCtr="0" compatLnSpc="1">
            <a:prstTxWarp prst="textNoShape">
              <a:avLst/>
            </a:prstTxWarp>
            <a:spAutoFit/>
          </a:bodyPr>
          <a:lstStyle/>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b="0" i="0" u="none" strike="noStrike" kern="0" cap="none" spc="0" normalizeH="0" baseline="0" noProof="0" dirty="0">
                <a:ln>
                  <a:noFill/>
                </a:ln>
                <a:effectLst/>
                <a:uLnTx/>
                <a:uFillTx/>
                <a:ea typeface="+mj-ea"/>
                <a:cs typeface="+mj-cs"/>
              </a:rPr>
              <a:t>Better decoupling</a:t>
            </a:r>
            <a:r>
              <a:rPr kumimoji="0" lang="en-US" b="0" i="0" u="none" strike="noStrike" kern="0" cap="none" spc="0" normalizeH="0" noProof="0" dirty="0">
                <a:ln>
                  <a:noFill/>
                </a:ln>
                <a:effectLst/>
                <a:uLnTx/>
                <a:uFillTx/>
                <a:ea typeface="+mj-ea"/>
                <a:cs typeface="+mj-cs"/>
              </a:rPr>
              <a:t> minimizes conflicts, confidence is higher with documented interfaces instead of </a:t>
            </a:r>
            <a:r>
              <a:rPr lang="en-US" kern="0" dirty="0">
                <a:ea typeface="+mj-ea"/>
                <a:cs typeface="+mj-cs"/>
              </a:rPr>
              <a:t>module internals that tend to switch</a:t>
            </a:r>
            <a:br>
              <a:rPr lang="en-US" kern="0" dirty="0">
                <a:ea typeface="+mj-ea"/>
                <a:cs typeface="+mj-cs"/>
              </a:rPr>
            </a:br>
            <a:endParaRPr lang="en-US" kern="0" dirty="0">
              <a:ea typeface="+mj-ea"/>
              <a:cs typeface="+mj-cs"/>
            </a:endParaRP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b="0" i="0" u="none" strike="noStrike" kern="0" cap="none" spc="0" normalizeH="0" baseline="0" noProof="0" dirty="0">
                <a:ln>
                  <a:noFill/>
                </a:ln>
                <a:effectLst/>
                <a:uLnTx/>
                <a:uFillTx/>
                <a:ea typeface="+mj-ea"/>
                <a:cs typeface="+mj-cs"/>
              </a:rPr>
              <a:t>Harder</a:t>
            </a:r>
            <a:r>
              <a:rPr kumimoji="0" lang="en-US" b="0" i="0" u="none" strike="noStrike" kern="0" cap="none" spc="0" normalizeH="0" noProof="0" dirty="0">
                <a:ln>
                  <a:noFill/>
                </a:ln>
                <a:effectLst/>
                <a:uLnTx/>
                <a:uFillTx/>
                <a:ea typeface="+mj-ea"/>
                <a:cs typeface="+mj-cs"/>
              </a:rPr>
              <a:t> to perform low level customizations because its harder to implement.</a:t>
            </a:r>
          </a:p>
          <a:p>
            <a:pPr marL="285750" marR="0" indent="-285750"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kern="0" dirty="0">
              <a:ea typeface="+mj-ea"/>
              <a:cs typeface="+mj-cs"/>
            </a:endParaRPr>
          </a:p>
        </p:txBody>
      </p:sp>
    </p:spTree>
    <p:extLst>
      <p:ext uri="{BB962C8B-B14F-4D97-AF65-F5344CB8AC3E}">
        <p14:creationId xmlns:p14="http://schemas.microsoft.com/office/powerpoint/2010/main" val="7470284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 Data Repositories</a:t>
            </a:r>
          </a:p>
        </p:txBody>
      </p:sp>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71700" y="1155384"/>
            <a:ext cx="4800600" cy="3652629"/>
          </a:xfrm>
        </p:spPr>
      </p:pic>
      <p:graphicFrame>
        <p:nvGraphicFramePr>
          <p:cNvPr id="10" name="Object 9"/>
          <p:cNvGraphicFramePr>
            <a:graphicFrameLocks noChangeAspect="1"/>
          </p:cNvGraphicFramePr>
          <p:nvPr>
            <p:extLst>
              <p:ext uri="{D42A27DB-BD31-4B8C-83A1-F6EECF244321}">
                <p14:modId xmlns:p14="http://schemas.microsoft.com/office/powerpoint/2010/main" val="1095765249"/>
              </p:ext>
            </p:extLst>
          </p:nvPr>
        </p:nvGraphicFramePr>
        <p:xfrm>
          <a:off x="1371600" y="4808013"/>
          <a:ext cx="6400800" cy="1237896"/>
        </p:xfrm>
        <a:graphic>
          <a:graphicData uri="http://schemas.openxmlformats.org/presentationml/2006/ole">
            <mc:AlternateContent xmlns:mc="http://schemas.openxmlformats.org/markup-compatibility/2006">
              <mc:Choice xmlns:v="urn:schemas-microsoft-com:vml" Requires="v">
                <p:oleObj spid="_x0000_s39962" name="Image" r:id="rId5" imgW="8799840" imgH="1701360" progId="Photoshop.Image.13">
                  <p:embed/>
                </p:oleObj>
              </mc:Choice>
              <mc:Fallback>
                <p:oleObj name="Image" r:id="rId5" imgW="8799840" imgH="1701360" progId="Photoshop.Image.13">
                  <p:embed/>
                  <p:pic>
                    <p:nvPicPr>
                      <p:cNvPr id="0" name=""/>
                      <p:cNvPicPr/>
                      <p:nvPr/>
                    </p:nvPicPr>
                    <p:blipFill>
                      <a:blip r:embed="rId6"/>
                      <a:stretch>
                        <a:fillRect/>
                      </a:stretch>
                    </p:blipFill>
                    <p:spPr>
                      <a:xfrm>
                        <a:off x="1371600" y="4808013"/>
                        <a:ext cx="6400800" cy="1237896"/>
                      </a:xfrm>
                      <a:prstGeom prst="rect">
                        <a:avLst/>
                      </a:prstGeom>
                    </p:spPr>
                  </p:pic>
                </p:oleObj>
              </mc:Fallback>
            </mc:AlternateContent>
          </a:graphicData>
        </a:graphic>
      </p:graphicFrame>
    </p:spTree>
    <p:extLst>
      <p:ext uri="{BB962C8B-B14F-4D97-AF65-F5344CB8AC3E}">
        <p14:creationId xmlns:p14="http://schemas.microsoft.com/office/powerpoint/2010/main" val="10331746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 Data Repositories can be abstracted</a:t>
            </a:r>
          </a:p>
        </p:txBody>
      </p:sp>
      <p:sp>
        <p:nvSpPr>
          <p:cNvPr id="4" name="TextBox 3"/>
          <p:cNvSpPr txBox="1"/>
          <p:nvPr/>
        </p:nvSpPr>
        <p:spPr>
          <a:xfrm>
            <a:off x="341086" y="5791200"/>
            <a:ext cx="8461828" cy="300082"/>
          </a:xfrm>
          <a:prstGeom prst="rect">
            <a:avLst/>
          </a:prstGeom>
          <a:noFill/>
        </p:spPr>
        <p:txBody>
          <a:bodyPr wrap="square" rtlCol="0">
            <a:spAutoFit/>
          </a:bodyPr>
          <a:lstStyle/>
          <a:p>
            <a:r>
              <a:rPr lang="en-US" sz="1350" i="1" dirty="0"/>
              <a:t>More reading: http://devdocs.magento.com/guides/v2.1/extension-dev-guide/service-contracts/service-contracts.html</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0" y="1517312"/>
            <a:ext cx="5094514" cy="3767371"/>
          </a:xfrm>
        </p:spPr>
      </p:pic>
      <p:sp>
        <p:nvSpPr>
          <p:cNvPr id="8" name="TextBox 7"/>
          <p:cNvSpPr txBox="1"/>
          <p:nvPr/>
        </p:nvSpPr>
        <p:spPr bwMode="auto">
          <a:xfrm>
            <a:off x="5562600" y="1459382"/>
            <a:ext cx="3429000" cy="1323439"/>
          </a:xfrm>
          <a:prstGeom prst="rect">
            <a:avLst/>
          </a:prstGeom>
          <a:noFill/>
          <a:ln w="9525">
            <a:noFill/>
            <a:miter lim="800000"/>
            <a:headEnd/>
            <a:tailEnd/>
          </a:ln>
          <a:effectLst/>
        </p:spPr>
        <p:txBody>
          <a:bodyPr vert="horz" wrap="square" lIns="0" tIns="45720" rIns="91440" bIns="45720" numCol="1" rtlCol="0" anchor="ctr" anchorCtr="0" compatLnSpc="1">
            <a:prstTxWarp prst="textNoShape">
              <a:avLst/>
            </a:prstTxWarp>
            <a:spAutoFit/>
          </a:bodyPr>
          <a:lstStyle/>
          <a:p>
            <a:pPr marR="0" defTabSz="914400" rtl="0" eaLnBrk="1" fontAlgn="base" latinLnBrk="0" hangingPunct="1">
              <a:lnSpc>
                <a:spcPct val="100000"/>
              </a:lnSpc>
              <a:spcBef>
                <a:spcPct val="0"/>
              </a:spcBef>
              <a:spcAft>
                <a:spcPct val="0"/>
              </a:spcAft>
              <a:buClrTx/>
              <a:buSzTx/>
              <a:tabLst/>
            </a:pPr>
            <a:r>
              <a:rPr kumimoji="0" lang="en-US" sz="2000" b="0" i="0" u="none" strike="noStrike" kern="0" cap="none" spc="0" normalizeH="0" baseline="0" noProof="0" dirty="0">
                <a:ln>
                  <a:noFill/>
                </a:ln>
                <a:effectLst/>
                <a:uLnTx/>
                <a:uFillTx/>
                <a:ea typeface="+mj-ea"/>
                <a:cs typeface="+mj-cs"/>
              </a:rPr>
              <a:t>This could be an external Database,</a:t>
            </a:r>
            <a:r>
              <a:rPr kumimoji="0" lang="en-US" sz="2000" b="0" i="0" u="none" strike="noStrike" kern="0" cap="none" spc="0" normalizeH="0" noProof="0" dirty="0">
                <a:ln>
                  <a:noFill/>
                </a:ln>
                <a:effectLst/>
                <a:uLnTx/>
                <a:uFillTx/>
                <a:ea typeface="+mj-ea"/>
                <a:cs typeface="+mj-cs"/>
              </a:rPr>
              <a:t> </a:t>
            </a:r>
            <a:r>
              <a:rPr kumimoji="0" lang="en-US" sz="2000" b="0" i="0" u="none" strike="noStrike" kern="0" cap="none" spc="0" normalizeH="0" noProof="0" dirty="0" err="1">
                <a:ln>
                  <a:noFill/>
                </a:ln>
                <a:effectLst/>
                <a:uLnTx/>
                <a:uFillTx/>
                <a:ea typeface="+mj-ea"/>
                <a:cs typeface="+mj-cs"/>
              </a:rPr>
              <a:t>RabbitMQ</a:t>
            </a:r>
            <a:r>
              <a:rPr kumimoji="0" lang="en-US" sz="2000" b="0" i="0" u="none" strike="noStrike" kern="0" cap="none" spc="0" normalizeH="0" noProof="0" dirty="0">
                <a:ln>
                  <a:noFill/>
                </a:ln>
                <a:effectLst/>
                <a:uLnTx/>
                <a:uFillTx/>
                <a:ea typeface="+mj-ea"/>
                <a:cs typeface="+mj-cs"/>
              </a:rPr>
              <a:t> or even some 3</a:t>
            </a:r>
            <a:r>
              <a:rPr kumimoji="0" lang="en-US" sz="2000" b="0" i="0" u="none" strike="noStrike" kern="0" cap="none" spc="0" normalizeH="0" baseline="30000" noProof="0" dirty="0">
                <a:ln>
                  <a:noFill/>
                </a:ln>
                <a:effectLst/>
                <a:uLnTx/>
                <a:uFillTx/>
                <a:ea typeface="+mj-ea"/>
                <a:cs typeface="+mj-cs"/>
              </a:rPr>
              <a:t>rd</a:t>
            </a:r>
            <a:r>
              <a:rPr kumimoji="0" lang="en-US" sz="2000" b="0" i="0" u="none" strike="noStrike" kern="0" cap="none" spc="0" normalizeH="0" noProof="0" dirty="0">
                <a:ln>
                  <a:noFill/>
                </a:ln>
                <a:effectLst/>
                <a:uLnTx/>
                <a:uFillTx/>
                <a:ea typeface="+mj-ea"/>
                <a:cs typeface="+mj-cs"/>
              </a:rPr>
              <a:t> party API</a:t>
            </a:r>
            <a:r>
              <a:rPr lang="en-US" sz="2000" kern="0" dirty="0">
                <a:ea typeface="+mj-ea"/>
                <a:cs typeface="+mj-cs"/>
              </a:rPr>
              <a:t/>
            </a:r>
            <a:br>
              <a:rPr lang="en-US" sz="2000" kern="0" dirty="0">
                <a:ea typeface="+mj-ea"/>
                <a:cs typeface="+mj-cs"/>
              </a:rPr>
            </a:br>
            <a:endParaRPr kumimoji="0" lang="en-US" sz="2000" b="0" i="0" u="none" strike="noStrike" kern="0" cap="none" spc="0" normalizeH="0" noProof="0" dirty="0">
              <a:ln>
                <a:noFill/>
              </a:ln>
              <a:effectLst/>
              <a:uLnTx/>
              <a:uFillTx/>
              <a:ea typeface="+mj-ea"/>
              <a:cs typeface="+mj-cs"/>
            </a:endParaRPr>
          </a:p>
        </p:txBody>
      </p:sp>
    </p:spTree>
    <p:extLst>
      <p:ext uri="{BB962C8B-B14F-4D97-AF65-F5344CB8AC3E}">
        <p14:creationId xmlns:p14="http://schemas.microsoft.com/office/powerpoint/2010/main" val="21430780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 Data Repositories vs. Collections</a:t>
            </a:r>
          </a:p>
        </p:txBody>
      </p:sp>
      <p:sp>
        <p:nvSpPr>
          <p:cNvPr id="4" name="TextBox 3"/>
          <p:cNvSpPr txBox="1"/>
          <p:nvPr/>
        </p:nvSpPr>
        <p:spPr>
          <a:xfrm>
            <a:off x="341086" y="5791200"/>
            <a:ext cx="8461828" cy="300082"/>
          </a:xfrm>
          <a:prstGeom prst="rect">
            <a:avLst/>
          </a:prstGeom>
          <a:noFill/>
        </p:spPr>
        <p:txBody>
          <a:bodyPr wrap="square" rtlCol="0">
            <a:spAutoFit/>
          </a:bodyPr>
          <a:lstStyle/>
          <a:p>
            <a:r>
              <a:rPr lang="en-US" sz="1350" i="1" dirty="0"/>
              <a:t>More reading: http://devdocs.magento.com/guides/v2.1/extension-dev-guide/service-contracts/service-contracts.html</a:t>
            </a:r>
          </a:p>
        </p:txBody>
      </p:sp>
      <p:graphicFrame>
        <p:nvGraphicFramePr>
          <p:cNvPr id="5" name="Table 4"/>
          <p:cNvGraphicFramePr>
            <a:graphicFrameLocks noGrp="1"/>
          </p:cNvGraphicFramePr>
          <p:nvPr>
            <p:extLst>
              <p:ext uri="{D42A27DB-BD31-4B8C-83A1-F6EECF244321}">
                <p14:modId xmlns:p14="http://schemas.microsoft.com/office/powerpoint/2010/main" val="1806079210"/>
              </p:ext>
            </p:extLst>
          </p:nvPr>
        </p:nvGraphicFramePr>
        <p:xfrm>
          <a:off x="457200" y="1397000"/>
          <a:ext cx="8229600" cy="4089399"/>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xmlns="" val="3586525488"/>
                    </a:ext>
                  </a:extLst>
                </a:gridCol>
                <a:gridCol w="4114800">
                  <a:extLst>
                    <a:ext uri="{9D8B030D-6E8A-4147-A177-3AD203B41FA5}">
                      <a16:colId xmlns:a16="http://schemas.microsoft.com/office/drawing/2014/main" xmlns="" val="1724317218"/>
                    </a:ext>
                  </a:extLst>
                </a:gridCol>
              </a:tblGrid>
              <a:tr h="619946">
                <a:tc>
                  <a:txBody>
                    <a:bodyPr/>
                    <a:lstStyle/>
                    <a:p>
                      <a:r>
                        <a:rPr lang="en-US" sz="1800" dirty="0"/>
                        <a:t>Repository</a:t>
                      </a:r>
                    </a:p>
                  </a:txBody>
                  <a:tcPr/>
                </a:tc>
                <a:tc>
                  <a:txBody>
                    <a:bodyPr/>
                    <a:lstStyle/>
                    <a:p>
                      <a:r>
                        <a:rPr lang="en-US" sz="1800" dirty="0"/>
                        <a:t>Collection</a:t>
                      </a:r>
                    </a:p>
                  </a:txBody>
                  <a:tcPr/>
                </a:tc>
                <a:extLst>
                  <a:ext uri="{0D108BD9-81ED-4DB2-BD59-A6C34878D82A}">
                    <a16:rowId xmlns:a16="http://schemas.microsoft.com/office/drawing/2014/main" xmlns="" val="340293574"/>
                  </a:ext>
                </a:extLst>
              </a:tr>
              <a:tr h="840749">
                <a:tc>
                  <a:txBody>
                    <a:bodyPr/>
                    <a:lstStyle/>
                    <a:p>
                      <a:r>
                        <a:rPr lang="en-US" sz="1800" dirty="0"/>
                        <a:t>Non-Mutable</a:t>
                      </a:r>
                      <a:r>
                        <a:rPr lang="en-US" sz="1800" baseline="0" dirty="0"/>
                        <a:t> across releases. Should not change.</a:t>
                      </a:r>
                      <a:endParaRPr lang="en-US" sz="1800" dirty="0"/>
                    </a:p>
                  </a:txBody>
                  <a:tcPr/>
                </a:tc>
                <a:tc>
                  <a:txBody>
                    <a:bodyPr/>
                    <a:lstStyle/>
                    <a:p>
                      <a:r>
                        <a:rPr lang="en-US" sz="1800" dirty="0"/>
                        <a:t>Possibility</a:t>
                      </a:r>
                      <a:r>
                        <a:rPr lang="en-US" sz="1800" baseline="0" dirty="0"/>
                        <a:t> of changes, or replacement.</a:t>
                      </a:r>
                      <a:endParaRPr lang="en-US" sz="1800" dirty="0"/>
                    </a:p>
                  </a:txBody>
                  <a:tcPr/>
                </a:tc>
                <a:extLst>
                  <a:ext uri="{0D108BD9-81ED-4DB2-BD59-A6C34878D82A}">
                    <a16:rowId xmlns:a16="http://schemas.microsoft.com/office/drawing/2014/main" xmlns="" val="692940905"/>
                  </a:ext>
                </a:extLst>
              </a:tr>
              <a:tr h="619946">
                <a:tc>
                  <a:txBody>
                    <a:bodyPr/>
                    <a:lstStyle/>
                    <a:p>
                      <a:r>
                        <a:rPr lang="en-US" sz="1800" dirty="0"/>
                        <a:t>Deals with Data</a:t>
                      </a:r>
                      <a:r>
                        <a:rPr lang="en-US" sz="1800" baseline="0" dirty="0"/>
                        <a:t> Objects.</a:t>
                      </a:r>
                      <a:endParaRPr lang="en-US" sz="1800" dirty="0"/>
                    </a:p>
                  </a:txBody>
                  <a:tcPr/>
                </a:tc>
                <a:tc>
                  <a:txBody>
                    <a:bodyPr/>
                    <a:lstStyle/>
                    <a:p>
                      <a:r>
                        <a:rPr lang="en-US" sz="1800" dirty="0"/>
                        <a:t>Returns</a:t>
                      </a:r>
                      <a:r>
                        <a:rPr lang="en-US" sz="1800" baseline="0" dirty="0"/>
                        <a:t> a list of Magento Models.</a:t>
                      </a:r>
                      <a:endParaRPr lang="en-US" sz="1800" dirty="0"/>
                    </a:p>
                  </a:txBody>
                  <a:tcPr/>
                </a:tc>
                <a:extLst>
                  <a:ext uri="{0D108BD9-81ED-4DB2-BD59-A6C34878D82A}">
                    <a16:rowId xmlns:a16="http://schemas.microsoft.com/office/drawing/2014/main" xmlns="" val="4237482802"/>
                  </a:ext>
                </a:extLst>
              </a:tr>
              <a:tr h="619946">
                <a:tc>
                  <a:txBody>
                    <a:bodyPr/>
                    <a:lstStyle/>
                    <a:p>
                      <a:r>
                        <a:rPr lang="en-US" sz="1800" dirty="0"/>
                        <a:t>Provides</a:t>
                      </a:r>
                      <a:r>
                        <a:rPr lang="en-US" sz="1800" baseline="0" dirty="0"/>
                        <a:t> high-level access  to data.</a:t>
                      </a:r>
                      <a:endParaRPr lang="en-US" sz="1800" dirty="0"/>
                    </a:p>
                  </a:txBody>
                  <a:tcPr/>
                </a:tc>
                <a:tc>
                  <a:txBody>
                    <a:bodyPr/>
                    <a:lstStyle/>
                    <a:p>
                      <a:r>
                        <a:rPr lang="en-US" sz="1800" dirty="0"/>
                        <a:t>Provides</a:t>
                      </a:r>
                      <a:r>
                        <a:rPr lang="en-US" sz="1800" baseline="0" dirty="0"/>
                        <a:t> low level access to the database.</a:t>
                      </a:r>
                      <a:endParaRPr lang="en-US" sz="1800" dirty="0"/>
                    </a:p>
                  </a:txBody>
                  <a:tcPr/>
                </a:tc>
                <a:extLst>
                  <a:ext uri="{0D108BD9-81ED-4DB2-BD59-A6C34878D82A}">
                    <a16:rowId xmlns:a16="http://schemas.microsoft.com/office/drawing/2014/main" xmlns="" val="3312988189"/>
                  </a:ext>
                </a:extLst>
              </a:tr>
              <a:tr h="694406">
                <a:tc>
                  <a:txBody>
                    <a:bodyPr/>
                    <a:lstStyle/>
                    <a:p>
                      <a:r>
                        <a:rPr lang="en-US" sz="1800" dirty="0"/>
                        <a:t>Supports filtering and </a:t>
                      </a:r>
                      <a:r>
                        <a:rPr lang="en-US" sz="1800" dirty="0" err="1"/>
                        <a:t>SearchCriteria</a:t>
                      </a:r>
                      <a:r>
                        <a:rPr lang="en-US" sz="1800" baseline="0" dirty="0"/>
                        <a:t> for filtering, searching and sorting.</a:t>
                      </a:r>
                      <a:endParaRPr lang="en-US" sz="1800" dirty="0"/>
                    </a:p>
                  </a:txBody>
                  <a:tcPr/>
                </a:tc>
                <a:tc>
                  <a:txBody>
                    <a:bodyPr/>
                    <a:lstStyle/>
                    <a:p>
                      <a:r>
                        <a:rPr lang="en-US" sz="1800" dirty="0"/>
                        <a:t>Provides</a:t>
                      </a:r>
                      <a:r>
                        <a:rPr lang="en-US" sz="1800" baseline="0" dirty="0"/>
                        <a:t> own interface for most of the database operations, very customizable.</a:t>
                      </a:r>
                      <a:endParaRPr lang="en-US" sz="1800" dirty="0"/>
                    </a:p>
                  </a:txBody>
                  <a:tcPr/>
                </a:tc>
                <a:extLst>
                  <a:ext uri="{0D108BD9-81ED-4DB2-BD59-A6C34878D82A}">
                    <a16:rowId xmlns:a16="http://schemas.microsoft.com/office/drawing/2014/main" xmlns="" val="2680027125"/>
                  </a:ext>
                </a:extLst>
              </a:tr>
              <a:tr h="694406">
                <a:tc>
                  <a:txBody>
                    <a:bodyPr/>
                    <a:lstStyle/>
                    <a:p>
                      <a:r>
                        <a:rPr lang="en-US" sz="1800" dirty="0"/>
                        <a:t>No low level</a:t>
                      </a:r>
                      <a:r>
                        <a:rPr lang="en-US" sz="1800" baseline="0" dirty="0"/>
                        <a:t> DB Access.</a:t>
                      </a:r>
                      <a:endParaRPr lang="en-US" sz="1800" dirty="0"/>
                    </a:p>
                  </a:txBody>
                  <a:tcPr/>
                </a:tc>
                <a:tc>
                  <a:txBody>
                    <a:bodyPr/>
                    <a:lstStyle/>
                    <a:p>
                      <a:r>
                        <a:rPr lang="en-US" sz="1800" dirty="0"/>
                        <a:t>Nearly</a:t>
                      </a:r>
                      <a:r>
                        <a:rPr lang="en-US" sz="1800" baseline="0" dirty="0"/>
                        <a:t> unlimited select object customizations available.</a:t>
                      </a:r>
                      <a:endParaRPr lang="en-US" sz="1800" dirty="0"/>
                    </a:p>
                  </a:txBody>
                  <a:tcPr/>
                </a:tc>
                <a:extLst>
                  <a:ext uri="{0D108BD9-81ED-4DB2-BD59-A6C34878D82A}">
                    <a16:rowId xmlns:a16="http://schemas.microsoft.com/office/drawing/2014/main" xmlns="" val="3645572091"/>
                  </a:ext>
                </a:extLst>
              </a:tr>
            </a:tbl>
          </a:graphicData>
        </a:graphic>
      </p:graphicFrame>
    </p:spTree>
    <p:extLst>
      <p:ext uri="{BB962C8B-B14F-4D97-AF65-F5344CB8AC3E}">
        <p14:creationId xmlns:p14="http://schemas.microsoft.com/office/powerpoint/2010/main" val="24978151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Today’s Plan</a:t>
            </a:r>
          </a:p>
        </p:txBody>
      </p:sp>
      <p:graphicFrame>
        <p:nvGraphicFramePr>
          <p:cNvPr id="2" name="Table 1"/>
          <p:cNvGraphicFramePr>
            <a:graphicFrameLocks noGrp="1"/>
          </p:cNvGraphicFramePr>
          <p:nvPr>
            <p:extLst>
              <p:ext uri="{D42A27DB-BD31-4B8C-83A1-F6EECF244321}">
                <p14:modId xmlns:p14="http://schemas.microsoft.com/office/powerpoint/2010/main" val="3389642338"/>
              </p:ext>
            </p:extLst>
          </p:nvPr>
        </p:nvGraphicFramePr>
        <p:xfrm>
          <a:off x="685800" y="1371601"/>
          <a:ext cx="7848600" cy="5155545"/>
        </p:xfrm>
        <a:graphic>
          <a:graphicData uri="http://schemas.openxmlformats.org/drawingml/2006/table">
            <a:tbl>
              <a:tblPr firstRow="1" bandRow="1">
                <a:tableStyleId>{2D5ABB26-0587-4C30-8999-92F81FD0307C}</a:tableStyleId>
              </a:tblPr>
              <a:tblGrid>
                <a:gridCol w="5150644">
                  <a:extLst>
                    <a:ext uri="{9D8B030D-6E8A-4147-A177-3AD203B41FA5}">
                      <a16:colId xmlns:a16="http://schemas.microsoft.com/office/drawing/2014/main" xmlns="" val="3866766566"/>
                    </a:ext>
                  </a:extLst>
                </a:gridCol>
                <a:gridCol w="2697956">
                  <a:extLst>
                    <a:ext uri="{9D8B030D-6E8A-4147-A177-3AD203B41FA5}">
                      <a16:colId xmlns:a16="http://schemas.microsoft.com/office/drawing/2014/main" xmlns="" val="1728443230"/>
                    </a:ext>
                  </a:extLst>
                </a:gridCol>
              </a:tblGrid>
              <a:tr h="672769">
                <a:tc>
                  <a:txBody>
                    <a:bodyPr/>
                    <a:lstStyle/>
                    <a:p>
                      <a:r>
                        <a:rPr lang="en-US" sz="1800" dirty="0"/>
                        <a:t>Magento</a:t>
                      </a:r>
                      <a:r>
                        <a:rPr lang="en-US" sz="1800" baseline="0" dirty="0"/>
                        <a:t> 2 Application Overview</a:t>
                      </a:r>
                      <a:endParaRPr lang="en-US" sz="1800" b="1" dirty="0"/>
                    </a:p>
                  </a:txBody>
                  <a:tcPr marL="68580" marR="68580" marT="34290" marB="34290">
                    <a:lnB w="12700" cap="flat" cmpd="sng" algn="ctr">
                      <a:solidFill>
                        <a:schemeClr val="tx1"/>
                      </a:solidFill>
                      <a:prstDash val="dot"/>
                      <a:round/>
                      <a:headEnd type="none" w="med" len="med"/>
                      <a:tailEnd type="none" w="med" len="med"/>
                    </a:lnB>
                  </a:tcPr>
                </a:tc>
                <a:tc>
                  <a:txBody>
                    <a:bodyPr/>
                    <a:lstStyle/>
                    <a:p>
                      <a:pPr marL="285750" indent="-285750">
                        <a:buFont typeface="Arial" panose="020B0604020202020204" pitchFamily="34" charset="0"/>
                        <a:buChar char="•"/>
                      </a:pPr>
                      <a:r>
                        <a:rPr lang="en-US" sz="1800" b="0" i="0" baseline="0" dirty="0"/>
                        <a:t>General Information</a:t>
                      </a:r>
                    </a:p>
                    <a:p>
                      <a:pPr marL="285750" indent="-285750">
                        <a:buFont typeface="Arial" panose="020B0604020202020204" pitchFamily="34" charset="0"/>
                        <a:buChar char="•"/>
                      </a:pPr>
                      <a:r>
                        <a:rPr lang="en-US" sz="1800" b="0" i="1" baseline="0" dirty="0"/>
                        <a:t>Hands on Setup</a:t>
                      </a:r>
                    </a:p>
                  </a:txBody>
                  <a:tcPr marL="68580" marR="68580" marT="34290" marB="34290">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xmlns="" val="484592562"/>
                  </a:ext>
                </a:extLst>
              </a:tr>
              <a:tr h="1143710">
                <a:tc>
                  <a:txBody>
                    <a:bodyPr/>
                    <a:lstStyle/>
                    <a:p>
                      <a:r>
                        <a:rPr lang="en-US" sz="1800" dirty="0"/>
                        <a:t>Quick</a:t>
                      </a:r>
                      <a:r>
                        <a:rPr lang="en-US" sz="1800" baseline="0" dirty="0"/>
                        <a:t> Guide to Magento 2 Development</a:t>
                      </a:r>
                      <a:endParaRPr lang="en-US" sz="1800" b="1" dirty="0"/>
                    </a:p>
                  </a:txBody>
                  <a:tcPr marL="68580" marR="68580" marT="34290" marB="34290">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marL="285750" indent="-285750">
                        <a:buFont typeface="Arial" panose="020B0604020202020204" pitchFamily="34" charset="0"/>
                        <a:buChar char="•"/>
                      </a:pPr>
                      <a:r>
                        <a:rPr lang="en-US" sz="1800" dirty="0"/>
                        <a:t>Application Architecture</a:t>
                      </a:r>
                      <a:endParaRPr lang="en-US" sz="1800" baseline="0" dirty="0"/>
                    </a:p>
                    <a:p>
                      <a:pPr marL="285750" indent="-285750">
                        <a:buFont typeface="Arial" panose="020B0604020202020204" pitchFamily="34" charset="0"/>
                        <a:buChar char="•"/>
                      </a:pPr>
                      <a:r>
                        <a:rPr lang="en-US" sz="1800" baseline="0" dirty="0"/>
                        <a:t>Backend Development</a:t>
                      </a:r>
                    </a:p>
                    <a:p>
                      <a:pPr marL="285750" indent="-285750">
                        <a:buFont typeface="Arial" panose="020B0604020202020204" pitchFamily="34" charset="0"/>
                        <a:buChar char="•"/>
                      </a:pPr>
                      <a:r>
                        <a:rPr lang="en-US" sz="1800" baseline="0" dirty="0"/>
                        <a:t>Frontend Development</a:t>
                      </a:r>
                    </a:p>
                    <a:p>
                      <a:pPr marL="285750" indent="-285750">
                        <a:buFont typeface="Arial" panose="020B0604020202020204" pitchFamily="34" charset="0"/>
                        <a:buChar char="•"/>
                      </a:pPr>
                      <a:r>
                        <a:rPr lang="en-US" sz="1800" dirty="0"/>
                        <a:t>Advanced</a:t>
                      </a:r>
                      <a:r>
                        <a:rPr lang="en-US" sz="1800" baseline="0" dirty="0"/>
                        <a:t> Concepts</a:t>
                      </a:r>
                      <a:endParaRPr lang="en-US" sz="1800" dirty="0"/>
                    </a:p>
                  </a:txBody>
                  <a:tcPr marL="68580" marR="68580" marT="34290" marB="34290">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xmlns="" val="2839164045"/>
                  </a:ext>
                </a:extLst>
              </a:tr>
              <a:tr h="703350">
                <a:tc>
                  <a:txBody>
                    <a:bodyPr/>
                    <a:lstStyle/>
                    <a:p>
                      <a:r>
                        <a:rPr lang="en-US" sz="1800" dirty="0"/>
                        <a:t>Hands on with</a:t>
                      </a:r>
                      <a:r>
                        <a:rPr lang="en-US" sz="1800" baseline="0" dirty="0"/>
                        <a:t> Magento 2</a:t>
                      </a:r>
                      <a:endParaRPr lang="en-US" sz="1800" b="1" dirty="0"/>
                    </a:p>
                  </a:txBody>
                  <a:tcPr marL="68580" marR="68580" marT="34290" marB="34290">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marL="285750" indent="-285750">
                        <a:buFont typeface="Arial" panose="020B0604020202020204" pitchFamily="34" charset="0"/>
                        <a:buChar char="•"/>
                      </a:pPr>
                      <a:r>
                        <a:rPr lang="en-US" sz="1800" dirty="0"/>
                        <a:t>Installing Magento</a:t>
                      </a:r>
                      <a:r>
                        <a:rPr lang="en-US" sz="1800" baseline="0" dirty="0"/>
                        <a:t> 2</a:t>
                      </a:r>
                    </a:p>
                    <a:p>
                      <a:pPr marL="285750" indent="-285750">
                        <a:buFont typeface="Arial" panose="020B0604020202020204" pitchFamily="34" charset="0"/>
                        <a:buChar char="•"/>
                      </a:pPr>
                      <a:r>
                        <a:rPr lang="en-US" sz="1800" baseline="0" dirty="0"/>
                        <a:t>CLI Tools</a:t>
                      </a:r>
                    </a:p>
                    <a:p>
                      <a:pPr marL="285750" indent="-285750">
                        <a:buFont typeface="Arial" panose="020B0604020202020204" pitchFamily="34" charset="0"/>
                        <a:buChar char="•"/>
                      </a:pPr>
                      <a:r>
                        <a:rPr lang="en-US" sz="1800" baseline="0" dirty="0"/>
                        <a:t>Extension Development</a:t>
                      </a:r>
                    </a:p>
                    <a:p>
                      <a:pPr marL="285750" indent="-285750">
                        <a:buFont typeface="Arial" panose="020B0604020202020204" pitchFamily="34" charset="0"/>
                        <a:buChar char="•"/>
                      </a:pPr>
                      <a:r>
                        <a:rPr lang="en-US" sz="1800" baseline="0" dirty="0"/>
                        <a:t>Testing (Integration)</a:t>
                      </a:r>
                    </a:p>
                    <a:p>
                      <a:pPr marL="285750" indent="-285750">
                        <a:buFont typeface="Arial" panose="020B0604020202020204" pitchFamily="34" charset="0"/>
                        <a:buChar char="•"/>
                      </a:pPr>
                      <a:r>
                        <a:rPr lang="en-US" sz="1800" baseline="0" dirty="0"/>
                        <a:t>Design Development</a:t>
                      </a:r>
                    </a:p>
                    <a:p>
                      <a:pPr marL="285750" indent="-285750">
                        <a:buFont typeface="Arial" panose="020B0604020202020204" pitchFamily="34" charset="0"/>
                        <a:buChar char="•"/>
                      </a:pPr>
                      <a:endParaRPr lang="en-US" sz="1800" baseline="0" dirty="0"/>
                    </a:p>
                  </a:txBody>
                  <a:tcPr marL="68580" marR="68580" marT="34290" marB="34290">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xmlns="" val="1617810866"/>
                  </a:ext>
                </a:extLst>
              </a:tr>
              <a:tr h="703350">
                <a:tc>
                  <a:txBody>
                    <a:bodyPr/>
                    <a:lstStyle/>
                    <a:p>
                      <a:endParaRPr lang="en-US" sz="1800" dirty="0"/>
                    </a:p>
                    <a:p>
                      <a:r>
                        <a:rPr lang="en-US" sz="1800" dirty="0"/>
                        <a:t>Training and Certification</a:t>
                      </a:r>
                      <a:endParaRPr lang="en-US" sz="1800" b="1" dirty="0"/>
                    </a:p>
                  </a:txBody>
                  <a:tcPr marL="68580" marR="68580" marT="34290" marB="34290">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marL="285750" indent="-285750">
                        <a:buFont typeface="Arial" panose="020B0604020202020204" pitchFamily="34" charset="0"/>
                        <a:buChar char="•"/>
                      </a:pPr>
                      <a:r>
                        <a:rPr lang="en-US" sz="1800" dirty="0"/>
                        <a:t>Magento 2 Training</a:t>
                      </a:r>
                    </a:p>
                    <a:p>
                      <a:pPr marL="285750" indent="-285750">
                        <a:buFont typeface="Arial" panose="020B0604020202020204" pitchFamily="34" charset="0"/>
                        <a:buChar char="•"/>
                      </a:pPr>
                      <a:r>
                        <a:rPr lang="en-US" sz="1800" dirty="0"/>
                        <a:t>Learning Resources</a:t>
                      </a:r>
                    </a:p>
                  </a:txBody>
                  <a:tcPr marL="68580" marR="68580" marT="34290" marB="34290">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xmlns="" val="272461584"/>
                  </a:ext>
                </a:extLst>
              </a:tr>
              <a:tr h="899066">
                <a:tc>
                  <a:txBody>
                    <a:bodyPr/>
                    <a:lstStyle/>
                    <a:p>
                      <a:r>
                        <a:rPr lang="en-US" sz="1800" dirty="0"/>
                        <a:t>Magento 2</a:t>
                      </a:r>
                      <a:r>
                        <a:rPr lang="en-US" sz="1800" baseline="0" dirty="0"/>
                        <a:t> </a:t>
                      </a:r>
                      <a:r>
                        <a:rPr lang="en-US" sz="1800" dirty="0"/>
                        <a:t>Toolsets</a:t>
                      </a:r>
                      <a:endParaRPr lang="en-US" sz="1800" b="1" dirty="0"/>
                    </a:p>
                  </a:txBody>
                  <a:tcPr marL="68580" marR="68580" marT="34290" marB="34290">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marL="285750" indent="-285750">
                        <a:buFont typeface="Arial" panose="020B0604020202020204" pitchFamily="34" charset="0"/>
                        <a:buChar char="•"/>
                      </a:pPr>
                      <a:r>
                        <a:rPr lang="en-US" sz="1800" dirty="0"/>
                        <a:t>Backend &amp; Devops Tools</a:t>
                      </a:r>
                    </a:p>
                    <a:p>
                      <a:pPr marL="285750" indent="-285750">
                        <a:buFont typeface="Arial" panose="020B0604020202020204" pitchFamily="34" charset="0"/>
                        <a:buChar char="•"/>
                      </a:pPr>
                      <a:r>
                        <a:rPr lang="en-US" sz="1800" dirty="0"/>
                        <a:t>Frontend Development</a:t>
                      </a:r>
                    </a:p>
                    <a:p>
                      <a:pPr marL="285750" indent="-285750">
                        <a:buFont typeface="Arial" panose="020B0604020202020204" pitchFamily="34" charset="0"/>
                        <a:buChar char="•"/>
                      </a:pPr>
                      <a:r>
                        <a:rPr lang="en-US" sz="1800" dirty="0"/>
                        <a:t>Other</a:t>
                      </a:r>
                      <a:r>
                        <a:rPr lang="en-US" sz="1800" baseline="0" dirty="0"/>
                        <a:t> Tools</a:t>
                      </a:r>
                      <a:endParaRPr lang="en-US" sz="1800" dirty="0"/>
                    </a:p>
                  </a:txBody>
                  <a:tcPr marL="68580" marR="68580" marT="34290" marB="34290">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xmlns="" val="945565386"/>
                  </a:ext>
                </a:extLst>
              </a:tr>
            </a:tbl>
          </a:graphicData>
        </a:graphic>
      </p:graphicFrame>
    </p:spTree>
    <p:extLst>
      <p:ext uri="{BB962C8B-B14F-4D97-AF65-F5344CB8AC3E}">
        <p14:creationId xmlns:p14="http://schemas.microsoft.com/office/powerpoint/2010/main" val="9199891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 Domain &amp; Persistence Layer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1713903"/>
            <a:ext cx="5611586" cy="3987179"/>
          </a:xfr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6000" y="3087636"/>
            <a:ext cx="4020686" cy="2613446"/>
          </a:xfrm>
          <a:prstGeom prst="rect">
            <a:avLst/>
          </a:prstGeom>
        </p:spPr>
      </p:pic>
    </p:spTree>
    <p:extLst>
      <p:ext uri="{BB962C8B-B14F-4D97-AF65-F5344CB8AC3E}">
        <p14:creationId xmlns:p14="http://schemas.microsoft.com/office/powerpoint/2010/main" val="18819650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These are also called Extensions</a:t>
            </a:r>
          </a:p>
          <a:p>
            <a:r>
              <a:rPr lang="en-US" sz="2000" dirty="0"/>
              <a:t>Current </a:t>
            </a:r>
            <a:r>
              <a:rPr lang="en-US" sz="2000" dirty="0" err="1"/>
              <a:t>verbage</a:t>
            </a:r>
            <a:r>
              <a:rPr lang="en-US" sz="2000" dirty="0"/>
              <a:t> in </a:t>
            </a:r>
            <a:r>
              <a:rPr lang="en-US" sz="2000" dirty="0" err="1"/>
              <a:t>devdocs</a:t>
            </a:r>
            <a:r>
              <a:rPr lang="en-US" sz="2000" dirty="0"/>
              <a:t> refers to these as Components</a:t>
            </a:r>
          </a:p>
          <a:p>
            <a:r>
              <a:rPr lang="en-US" sz="2000" dirty="0"/>
              <a:t>These are just logical groups that live in </a:t>
            </a:r>
            <a:r>
              <a:rPr lang="en-US" sz="1600" b="0" dirty="0">
                <a:latin typeface="Courier New" panose="02070309020205020404" pitchFamily="49" charset="0"/>
                <a:cs typeface="Courier New" panose="02070309020205020404" pitchFamily="49" charset="0"/>
              </a:rPr>
              <a:t>app/code/Namespace/</a:t>
            </a:r>
            <a:r>
              <a:rPr lang="en-US" sz="1600" b="0" dirty="0" err="1">
                <a:latin typeface="Courier New" panose="02070309020205020404" pitchFamily="49" charset="0"/>
                <a:cs typeface="Courier New" panose="02070309020205020404" pitchFamily="49" charset="0"/>
              </a:rPr>
              <a:t>ModuleName</a:t>
            </a:r>
            <a:endParaRPr lang="en-US" sz="1600" b="0" dirty="0">
              <a:latin typeface="Courier New" panose="02070309020205020404" pitchFamily="49" charset="0"/>
              <a:cs typeface="Courier New" panose="02070309020205020404" pitchFamily="49" charset="0"/>
            </a:endParaRPr>
          </a:p>
          <a:p>
            <a:r>
              <a:rPr lang="en-US" sz="2000" dirty="0"/>
              <a:t>Required Namespace avoids conflicts</a:t>
            </a:r>
          </a:p>
          <a:p>
            <a:r>
              <a:rPr lang="en-US" sz="2000" dirty="0"/>
              <a:t>Heavy use of Dependency Injection and Object Manager makes them a lot lighter than Magento 1</a:t>
            </a:r>
          </a:p>
          <a:p>
            <a:r>
              <a:rPr lang="en-US" sz="2000" dirty="0"/>
              <a:t>Design and Template components are now in the same folder.</a:t>
            </a:r>
          </a:p>
          <a:p>
            <a:r>
              <a:rPr lang="en-US" sz="2000" dirty="0"/>
              <a:t>Everything in Magento 2 is a module</a:t>
            </a:r>
          </a:p>
          <a:p>
            <a:pPr marL="0" indent="0">
              <a:buNone/>
            </a:pPr>
            <a:endParaRPr lang="en-US" sz="2000" dirty="0"/>
          </a:p>
        </p:txBody>
      </p:sp>
      <p:sp>
        <p:nvSpPr>
          <p:cNvPr id="3" name="Title 2"/>
          <p:cNvSpPr>
            <a:spLocks noGrp="1"/>
          </p:cNvSpPr>
          <p:nvPr>
            <p:ph type="title"/>
          </p:nvPr>
        </p:nvSpPr>
        <p:spPr/>
        <p:txBody>
          <a:bodyPr/>
          <a:lstStyle/>
          <a:p>
            <a:r>
              <a:rPr lang="en-US" dirty="0"/>
              <a:t>Magento 2 – Modules</a:t>
            </a:r>
          </a:p>
        </p:txBody>
      </p:sp>
      <p:sp>
        <p:nvSpPr>
          <p:cNvPr id="4" name="TextBox 3"/>
          <p:cNvSpPr txBox="1"/>
          <p:nvPr/>
        </p:nvSpPr>
        <p:spPr>
          <a:xfrm>
            <a:off x="341086" y="5791200"/>
            <a:ext cx="8461828" cy="300082"/>
          </a:xfrm>
          <a:prstGeom prst="rect">
            <a:avLst/>
          </a:prstGeom>
          <a:noFill/>
        </p:spPr>
        <p:txBody>
          <a:bodyPr wrap="square" rtlCol="0">
            <a:spAutoFit/>
          </a:bodyPr>
          <a:lstStyle/>
          <a:p>
            <a:r>
              <a:rPr lang="en-US" sz="1350" i="1" dirty="0"/>
              <a:t>More reading: http://devdocs.magento.com/guides/v2.0/extension-dev-guide/build/build.html</a:t>
            </a:r>
          </a:p>
        </p:txBody>
      </p:sp>
    </p:spTree>
    <p:extLst>
      <p:ext uri="{BB962C8B-B14F-4D97-AF65-F5344CB8AC3E}">
        <p14:creationId xmlns:p14="http://schemas.microsoft.com/office/powerpoint/2010/main" val="20684944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Dependency Injection is the way Magento 2 manages object Dependency.</a:t>
            </a:r>
          </a:p>
          <a:p>
            <a:r>
              <a:rPr lang="en-US" sz="2000" dirty="0"/>
              <a:t>DI Sets the objects to be used inside of the current object in the constructor</a:t>
            </a:r>
          </a:p>
          <a:p>
            <a:r>
              <a:rPr lang="en-US" sz="2000" dirty="0"/>
              <a:t>All dependencies are passed into the object instead of being pulled by the object from the environment.</a:t>
            </a:r>
          </a:p>
          <a:p>
            <a:r>
              <a:rPr lang="en-US" sz="2000" dirty="0"/>
              <a:t>Dependency Injection is managed by the Object Manager</a:t>
            </a:r>
          </a:p>
          <a:p>
            <a:r>
              <a:rPr lang="en-US" sz="2000" dirty="0"/>
              <a:t>Using DI in Magento 2</a:t>
            </a:r>
          </a:p>
          <a:p>
            <a:pPr lvl="1"/>
            <a:r>
              <a:rPr lang="en-US" sz="1800" dirty="0"/>
              <a:t>Constructor Injection: This is required to establish the dependencies of an object, and in the case of expensive dependencies you must use Proxies.</a:t>
            </a:r>
          </a:p>
          <a:p>
            <a:pPr lvl="1"/>
            <a:r>
              <a:rPr lang="en-US" sz="1800" dirty="0"/>
              <a:t>Method Injection: Used when passing API parameters to API objects that your object will be acting on.</a:t>
            </a:r>
          </a:p>
        </p:txBody>
      </p:sp>
      <p:sp>
        <p:nvSpPr>
          <p:cNvPr id="3" name="Title 2"/>
          <p:cNvSpPr>
            <a:spLocks noGrp="1"/>
          </p:cNvSpPr>
          <p:nvPr>
            <p:ph type="title"/>
          </p:nvPr>
        </p:nvSpPr>
        <p:spPr/>
        <p:txBody>
          <a:bodyPr/>
          <a:lstStyle/>
          <a:p>
            <a:r>
              <a:rPr lang="en-US" dirty="0"/>
              <a:t>Magento 2 – Dependency Injection</a:t>
            </a:r>
          </a:p>
        </p:txBody>
      </p:sp>
    </p:spTree>
    <p:extLst>
      <p:ext uri="{BB962C8B-B14F-4D97-AF65-F5344CB8AC3E}">
        <p14:creationId xmlns:p14="http://schemas.microsoft.com/office/powerpoint/2010/main" val="28321501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Responsible for several functions:</a:t>
            </a:r>
          </a:p>
          <a:p>
            <a:pPr lvl="1"/>
            <a:r>
              <a:rPr lang="en-US" sz="1800" dirty="0"/>
              <a:t>Creating objects</a:t>
            </a:r>
          </a:p>
          <a:p>
            <a:pPr lvl="1"/>
            <a:r>
              <a:rPr lang="en-US" sz="1800" dirty="0"/>
              <a:t>Implementing the singleton pattern</a:t>
            </a:r>
          </a:p>
          <a:p>
            <a:pPr lvl="1"/>
            <a:r>
              <a:rPr lang="en-US" sz="1800" dirty="0"/>
              <a:t>Manage dependencies</a:t>
            </a:r>
          </a:p>
          <a:p>
            <a:pPr lvl="1"/>
            <a:r>
              <a:rPr lang="en-US" sz="1800" dirty="0"/>
              <a:t>Automatically instance parameters</a:t>
            </a:r>
          </a:p>
          <a:p>
            <a:pPr lvl="1"/>
            <a:r>
              <a:rPr lang="en-US" sz="1800" dirty="0"/>
              <a:t>Preferences can be set on which interface is used for what object.</a:t>
            </a:r>
          </a:p>
          <a:p>
            <a:pPr lvl="1"/>
            <a:endParaRPr lang="en-US" sz="1800" dirty="0"/>
          </a:p>
          <a:p>
            <a:pPr lvl="1"/>
            <a:r>
              <a:rPr lang="en-US" sz="1800" dirty="0"/>
              <a:t>Parameters are variables declared in the constructor. (</a:t>
            </a:r>
            <a:r>
              <a:rPr lang="en-US" sz="1800" dirty="0" err="1"/>
              <a:t>ie</a:t>
            </a:r>
            <a:r>
              <a:rPr lang="en-US" sz="1800" dirty="0"/>
              <a:t>. Signature)</a:t>
            </a:r>
          </a:p>
          <a:p>
            <a:pPr lvl="1"/>
            <a:r>
              <a:rPr lang="en-US" sz="1800" dirty="0"/>
              <a:t>Arguments are values passed to the constructor when the class instance is created.</a:t>
            </a:r>
          </a:p>
          <a:p>
            <a:pPr lvl="1"/>
            <a:endParaRPr lang="en-US" sz="1800" dirty="0"/>
          </a:p>
        </p:txBody>
      </p:sp>
      <p:sp>
        <p:nvSpPr>
          <p:cNvPr id="3" name="Title 2"/>
          <p:cNvSpPr>
            <a:spLocks noGrp="1"/>
          </p:cNvSpPr>
          <p:nvPr>
            <p:ph type="title"/>
          </p:nvPr>
        </p:nvSpPr>
        <p:spPr/>
        <p:txBody>
          <a:bodyPr/>
          <a:lstStyle/>
          <a:p>
            <a:r>
              <a:rPr lang="en-US" dirty="0"/>
              <a:t>Magento 2 – Object Manager</a:t>
            </a:r>
          </a:p>
        </p:txBody>
      </p:sp>
    </p:spTree>
    <p:extLst>
      <p:ext uri="{BB962C8B-B14F-4D97-AF65-F5344CB8AC3E}">
        <p14:creationId xmlns:p14="http://schemas.microsoft.com/office/powerpoint/2010/main" val="13763291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93" y="1752600"/>
            <a:ext cx="9272785" cy="3733800"/>
          </a:xfrm>
        </p:spPr>
      </p:pic>
      <p:sp>
        <p:nvSpPr>
          <p:cNvPr id="3" name="Title 2"/>
          <p:cNvSpPr>
            <a:spLocks noGrp="1"/>
          </p:cNvSpPr>
          <p:nvPr>
            <p:ph type="title"/>
          </p:nvPr>
        </p:nvSpPr>
        <p:spPr/>
        <p:txBody>
          <a:bodyPr/>
          <a:lstStyle/>
          <a:p>
            <a:r>
              <a:rPr lang="en-US" dirty="0"/>
              <a:t>Magento 2 – Object Manager Initiation Process</a:t>
            </a:r>
          </a:p>
        </p:txBody>
      </p:sp>
    </p:spTree>
    <p:extLst>
      <p:ext uri="{BB962C8B-B14F-4D97-AF65-F5344CB8AC3E}">
        <p14:creationId xmlns:p14="http://schemas.microsoft.com/office/powerpoint/2010/main" val="37346998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8313" y="1219200"/>
            <a:ext cx="8229600" cy="4711700"/>
          </a:xfrm>
        </p:spPr>
        <p:txBody>
          <a:bodyPr/>
          <a:lstStyle/>
          <a:p>
            <a:r>
              <a:rPr lang="en-US" dirty="0"/>
              <a:t>Why Use Proxies?</a:t>
            </a:r>
          </a:p>
          <a:p>
            <a:pPr lvl="1"/>
            <a:r>
              <a:rPr lang="en-US" dirty="0"/>
              <a:t>Basically they are used to lazy load slow classes</a:t>
            </a:r>
          </a:p>
          <a:p>
            <a:pPr lvl="1"/>
            <a:r>
              <a:rPr lang="en-US" dirty="0"/>
              <a:t>They extend slow loading classes, wrapping them and ensuring that fast loading classes that are injecting into slow loading class are fast, unless they call the methods in the slow loading class.</a:t>
            </a:r>
          </a:p>
          <a:p>
            <a:pPr lvl="1"/>
            <a:r>
              <a:rPr lang="en-US" dirty="0"/>
              <a:t>If a class has a resource or performance intensive constructor this will lead to other classes that depend on it to be slow.</a:t>
            </a:r>
          </a:p>
          <a:p>
            <a:pPr lvl="1"/>
            <a:r>
              <a:rPr lang="en-US" dirty="0"/>
              <a:t>Hint: </a:t>
            </a:r>
            <a:r>
              <a:rPr lang="en-US" i="1" dirty="0"/>
              <a:t>Use profiling, which will allow you to generate a </a:t>
            </a:r>
            <a:r>
              <a:rPr lang="en-US" b="1" i="1" dirty="0"/>
              <a:t>dependency graph </a:t>
            </a:r>
            <a:r>
              <a:rPr lang="en-US" i="1" dirty="0"/>
              <a:t>of objects.</a:t>
            </a:r>
          </a:p>
          <a:p>
            <a:r>
              <a:rPr lang="en-US" dirty="0"/>
              <a:t>Proxies are Generated Code</a:t>
            </a:r>
          </a:p>
          <a:p>
            <a:pPr lvl="1"/>
            <a:r>
              <a:rPr lang="en-US" b="0" dirty="0"/>
              <a:t>They do not need to be written manually, it’s done automatically by code generation.</a:t>
            </a:r>
          </a:p>
          <a:p>
            <a:pPr marL="136921" lvl="1" indent="0">
              <a:buNone/>
            </a:pPr>
            <a:endParaRPr lang="en-US" dirty="0"/>
          </a:p>
          <a:p>
            <a:pPr marL="136921" lvl="1" indent="0">
              <a:buNone/>
            </a:pPr>
            <a:r>
              <a:rPr lang="en-US" dirty="0"/>
              <a:t>An example of the di.xml configuration</a:t>
            </a:r>
            <a:endParaRPr lang="en-US" b="0" dirty="0"/>
          </a:p>
          <a:p>
            <a:endParaRPr lang="en-US" dirty="0"/>
          </a:p>
        </p:txBody>
      </p:sp>
      <p:sp>
        <p:nvSpPr>
          <p:cNvPr id="3" name="Title 2"/>
          <p:cNvSpPr>
            <a:spLocks noGrp="1"/>
          </p:cNvSpPr>
          <p:nvPr>
            <p:ph type="title"/>
          </p:nvPr>
        </p:nvSpPr>
        <p:spPr/>
        <p:txBody>
          <a:bodyPr/>
          <a:lstStyle/>
          <a:p>
            <a:r>
              <a:rPr lang="en-US" dirty="0"/>
              <a:t>Magento 2 – Proxy Objects</a:t>
            </a:r>
          </a:p>
        </p:txBody>
      </p:sp>
      <p:graphicFrame>
        <p:nvGraphicFramePr>
          <p:cNvPr id="4" name="Object 3"/>
          <p:cNvGraphicFramePr>
            <a:graphicFrameLocks noChangeAspect="1"/>
          </p:cNvGraphicFramePr>
          <p:nvPr>
            <p:extLst>
              <p:ext uri="{D42A27DB-BD31-4B8C-83A1-F6EECF244321}">
                <p14:modId xmlns:p14="http://schemas.microsoft.com/office/powerpoint/2010/main" val="2304616080"/>
              </p:ext>
            </p:extLst>
          </p:nvPr>
        </p:nvGraphicFramePr>
        <p:xfrm>
          <a:off x="2936488" y="4876800"/>
          <a:ext cx="5715000" cy="1215182"/>
        </p:xfrm>
        <a:graphic>
          <a:graphicData uri="http://schemas.openxmlformats.org/presentationml/2006/ole">
            <mc:AlternateContent xmlns:mc="http://schemas.openxmlformats.org/markup-compatibility/2006">
              <mc:Choice xmlns:v="urn:schemas-microsoft-com:vml" Requires="v">
                <p:oleObj spid="_x0000_s45079" name="Image" r:id="rId4" imgW="7466400" imgH="1587240" progId="Photoshop.Image.13">
                  <p:embed/>
                </p:oleObj>
              </mc:Choice>
              <mc:Fallback>
                <p:oleObj name="Image" r:id="rId4" imgW="7466400" imgH="1587240" progId="Photoshop.Image.13">
                  <p:embed/>
                  <p:pic>
                    <p:nvPicPr>
                      <p:cNvPr id="0" name=""/>
                      <p:cNvPicPr/>
                      <p:nvPr/>
                    </p:nvPicPr>
                    <p:blipFill>
                      <a:blip r:embed="rId5"/>
                      <a:stretch>
                        <a:fillRect/>
                      </a:stretch>
                    </p:blipFill>
                    <p:spPr>
                      <a:xfrm>
                        <a:off x="2936488" y="4876800"/>
                        <a:ext cx="5715000" cy="1215182"/>
                      </a:xfrm>
                      <a:prstGeom prst="rect">
                        <a:avLst/>
                      </a:prstGeom>
                    </p:spPr>
                  </p:pic>
                </p:oleObj>
              </mc:Fallback>
            </mc:AlternateContent>
          </a:graphicData>
        </a:graphic>
      </p:graphicFrame>
      <p:sp>
        <p:nvSpPr>
          <p:cNvPr id="5" name="TextBox 4"/>
          <p:cNvSpPr txBox="1"/>
          <p:nvPr/>
        </p:nvSpPr>
        <p:spPr>
          <a:xfrm>
            <a:off x="1447800" y="6324600"/>
            <a:ext cx="8461828" cy="300082"/>
          </a:xfrm>
          <a:prstGeom prst="rect">
            <a:avLst/>
          </a:prstGeom>
          <a:noFill/>
        </p:spPr>
        <p:txBody>
          <a:bodyPr wrap="square" rtlCol="0">
            <a:spAutoFit/>
          </a:bodyPr>
          <a:lstStyle/>
          <a:p>
            <a:r>
              <a:rPr lang="en-US" sz="1350" i="1" dirty="0"/>
              <a:t>More reading: http://devdocs.magento.com/guides/v2.1/extension-dev-guide/proxies.html</a:t>
            </a:r>
          </a:p>
        </p:txBody>
      </p:sp>
    </p:spTree>
    <p:extLst>
      <p:ext uri="{BB962C8B-B14F-4D97-AF65-F5344CB8AC3E}">
        <p14:creationId xmlns:p14="http://schemas.microsoft.com/office/powerpoint/2010/main" val="27434059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00200"/>
            <a:ext cx="8229600" cy="4178300"/>
          </a:xfrm>
        </p:spPr>
        <p:txBody>
          <a:bodyPr/>
          <a:lstStyle/>
          <a:p>
            <a:r>
              <a:rPr lang="en-US" dirty="0"/>
              <a:t>Resource models, used to provide active record and EAV</a:t>
            </a:r>
          </a:p>
          <a:p>
            <a:r>
              <a:rPr lang="en-US" dirty="0"/>
              <a:t>Executes all CRUD operations</a:t>
            </a:r>
          </a:p>
          <a:p>
            <a:r>
              <a:rPr lang="en-US" dirty="0"/>
              <a:t>Additional resource dependent business logic, such as data validation</a:t>
            </a:r>
          </a:p>
          <a:p>
            <a:r>
              <a:rPr lang="en-US" dirty="0"/>
              <a:t>Uses collections to wrap multiple items returned from database queries</a:t>
            </a:r>
          </a:p>
          <a:p>
            <a:r>
              <a:rPr lang="en-US" dirty="0"/>
              <a:t>Allows for a split into multiple Databases for Multi-Master</a:t>
            </a:r>
          </a:p>
          <a:p>
            <a:endParaRPr lang="en-US" dirty="0"/>
          </a:p>
        </p:txBody>
      </p:sp>
      <p:sp>
        <p:nvSpPr>
          <p:cNvPr id="3" name="Title 2"/>
          <p:cNvSpPr>
            <a:spLocks noGrp="1"/>
          </p:cNvSpPr>
          <p:nvPr>
            <p:ph type="title"/>
          </p:nvPr>
        </p:nvSpPr>
        <p:spPr/>
        <p:txBody>
          <a:bodyPr/>
          <a:lstStyle/>
          <a:p>
            <a:r>
              <a:rPr lang="en-US" dirty="0"/>
              <a:t>Magento 2 – Persistence Layer / Database Operations</a:t>
            </a:r>
          </a:p>
        </p:txBody>
      </p:sp>
      <p:pic>
        <p:nvPicPr>
          <p:cNvPr id="47108" name="Picture 4" descr="Image result for magento 2 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574194"/>
            <a:ext cx="6781800" cy="29075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6481718"/>
            <a:ext cx="8461828" cy="300082"/>
          </a:xfrm>
          <a:prstGeom prst="rect">
            <a:avLst/>
          </a:prstGeom>
          <a:noFill/>
        </p:spPr>
        <p:txBody>
          <a:bodyPr wrap="square" rtlCol="0">
            <a:spAutoFit/>
          </a:bodyPr>
          <a:lstStyle/>
          <a:p>
            <a:r>
              <a:rPr lang="en-US" sz="1350" i="1" dirty="0"/>
              <a:t>More reading: http://devdocs.magento.com/guides/v2.0/config-guide/multi-master/multi-master.html</a:t>
            </a:r>
          </a:p>
        </p:txBody>
      </p:sp>
    </p:spTree>
    <p:extLst>
      <p:ext uri="{BB962C8B-B14F-4D97-AF65-F5344CB8AC3E}">
        <p14:creationId xmlns:p14="http://schemas.microsoft.com/office/powerpoint/2010/main" val="16939778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 View Layer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1713903"/>
            <a:ext cx="5611586" cy="3987179"/>
          </a:xfr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6000" y="3087636"/>
            <a:ext cx="4020686" cy="2613446"/>
          </a:xfrm>
          <a:prstGeom prst="rect">
            <a:avLst/>
          </a:prstGeom>
        </p:spPr>
      </p:pic>
    </p:spTree>
    <p:extLst>
      <p:ext uri="{BB962C8B-B14F-4D97-AF65-F5344CB8AC3E}">
        <p14:creationId xmlns:p14="http://schemas.microsoft.com/office/powerpoint/2010/main" val="25734304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Controllers: These can be considered a part of this layer, by there nature they are directly interacting with the web request/response</a:t>
            </a:r>
          </a:p>
          <a:p>
            <a:r>
              <a:rPr lang="en-US" dirty="0"/>
              <a:t>Layout: Layout is the page structure, represented by a hierarchy of elements.  These can be containers or blocks. Technically it is defined in XML files, and is merged from many sources.</a:t>
            </a:r>
          </a:p>
          <a:p>
            <a:r>
              <a:rPr lang="en-US" dirty="0"/>
              <a:t>Template: Defines the content of the layout blocks. These are used as </a:t>
            </a:r>
            <a:r>
              <a:rPr lang="en-US" dirty="0" err="1"/>
              <a:t>phtml</a:t>
            </a:r>
            <a:r>
              <a:rPr lang="en-US" dirty="0"/>
              <a:t> for backend rendering and html templates for </a:t>
            </a:r>
            <a:r>
              <a:rPr lang="en-US" dirty="0" err="1"/>
              <a:t>KnockJS</a:t>
            </a:r>
            <a:r>
              <a:rPr lang="en-US" dirty="0"/>
              <a:t> scripts.</a:t>
            </a:r>
          </a:p>
          <a:p>
            <a:r>
              <a:rPr lang="en-US" dirty="0"/>
              <a:t>Blocks: PHP Classes used with the templates.</a:t>
            </a:r>
          </a:p>
        </p:txBody>
      </p:sp>
      <p:sp>
        <p:nvSpPr>
          <p:cNvPr id="3" name="Title 2"/>
          <p:cNvSpPr>
            <a:spLocks noGrp="1"/>
          </p:cNvSpPr>
          <p:nvPr>
            <p:ph type="title"/>
          </p:nvPr>
        </p:nvSpPr>
        <p:spPr/>
        <p:txBody>
          <a:bodyPr/>
          <a:lstStyle/>
          <a:p>
            <a:r>
              <a:rPr lang="en-US" dirty="0"/>
              <a:t>Magento 2 – View / Presentation Layer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038600"/>
            <a:ext cx="3124200" cy="2616608"/>
          </a:xfrm>
          <a:prstGeom prst="rect">
            <a:avLst/>
          </a:prstGeom>
        </p:spPr>
      </p:pic>
      <p:pic>
        <p:nvPicPr>
          <p:cNvPr id="53252" name="Picture 4" descr="http://devdocs.magento.com/common/images/layouts_containers_def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3882483"/>
            <a:ext cx="2335867" cy="27690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bwMode="auto">
          <a:xfrm>
            <a:off x="5663733" y="3605484"/>
            <a:ext cx="2895600" cy="276999"/>
          </a:xfrm>
          <a:prstGeom prst="rect">
            <a:avLst/>
          </a:prstGeom>
          <a:noFill/>
          <a:ln w="9525">
            <a:noFill/>
            <a:miter lim="800000"/>
            <a:headEnd/>
            <a:tailEnd/>
          </a:ln>
          <a:effectLst/>
        </p:spPr>
        <p:txBody>
          <a:bodyPr vert="horz" wrap="square" lIns="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1" u="none" strike="noStrike" kern="0" cap="none" spc="0" normalizeH="0" baseline="0" noProof="0" dirty="0">
                <a:ln>
                  <a:noFill/>
                </a:ln>
                <a:effectLst/>
                <a:uLnTx/>
                <a:uFillTx/>
                <a:latin typeface="+mj-lt"/>
                <a:ea typeface="+mj-ea"/>
                <a:cs typeface="+mj-cs"/>
              </a:rPr>
              <a:t>Base Layout Containers</a:t>
            </a:r>
          </a:p>
        </p:txBody>
      </p:sp>
    </p:spTree>
    <p:extLst>
      <p:ext uri="{BB962C8B-B14F-4D97-AF65-F5344CB8AC3E}">
        <p14:creationId xmlns:p14="http://schemas.microsoft.com/office/powerpoint/2010/main" val="28614334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a:t>CSS / LESS:  Styling rules for all viewports. CSS is compiled and stored in pub/static.</a:t>
            </a:r>
          </a:p>
          <a:p>
            <a:endParaRPr lang="en-US" dirty="0"/>
          </a:p>
          <a:p>
            <a:r>
              <a:rPr lang="en-US" dirty="0"/>
              <a:t>Magento UI Components Library: </a:t>
            </a:r>
          </a:p>
          <a:p>
            <a:pPr lvl="1"/>
            <a:r>
              <a:rPr lang="en-US" dirty="0"/>
              <a:t>UI Rendering</a:t>
            </a:r>
          </a:p>
          <a:p>
            <a:pPr lvl="1"/>
            <a:r>
              <a:rPr lang="en-US" dirty="0"/>
              <a:t>result page fragments</a:t>
            </a:r>
          </a:p>
          <a:p>
            <a:pPr lvl="1"/>
            <a:r>
              <a:rPr lang="en-US" dirty="0"/>
              <a:t>interactions with </a:t>
            </a:r>
            <a:r>
              <a:rPr lang="en-US" dirty="0" err="1"/>
              <a:t>javascript</a:t>
            </a:r>
            <a:endParaRPr lang="en-US" dirty="0"/>
          </a:p>
          <a:p>
            <a:pPr lvl="1"/>
            <a:r>
              <a:rPr lang="en-US" dirty="0"/>
              <a:t>Additionally these provide listing and form components.</a:t>
            </a:r>
            <a:br>
              <a:rPr lang="en-US" dirty="0"/>
            </a:br>
            <a:endParaRPr lang="en-US" dirty="0"/>
          </a:p>
          <a:p>
            <a:r>
              <a:rPr lang="en-US" dirty="0" err="1"/>
              <a:t>jquery</a:t>
            </a:r>
            <a:r>
              <a:rPr lang="en-US" dirty="0"/>
              <a:t> &amp; require.js: used extensively throughout the frontend presentation layer.</a:t>
            </a:r>
          </a:p>
        </p:txBody>
      </p:sp>
      <p:sp>
        <p:nvSpPr>
          <p:cNvPr id="6" name="Title 5"/>
          <p:cNvSpPr>
            <a:spLocks noGrp="1"/>
          </p:cNvSpPr>
          <p:nvPr>
            <p:ph type="title"/>
          </p:nvPr>
        </p:nvSpPr>
        <p:spPr/>
        <p:txBody>
          <a:bodyPr/>
          <a:lstStyle/>
          <a:p>
            <a:r>
              <a:rPr lang="en-US" dirty="0"/>
              <a:t>Magento 2 – Presentation Layer (Front End Components)</a:t>
            </a:r>
          </a:p>
        </p:txBody>
      </p:sp>
      <p:sp>
        <p:nvSpPr>
          <p:cNvPr id="10" name="TextBox 9"/>
          <p:cNvSpPr txBox="1"/>
          <p:nvPr/>
        </p:nvSpPr>
        <p:spPr>
          <a:xfrm>
            <a:off x="1447800" y="6324600"/>
            <a:ext cx="8461828" cy="300082"/>
          </a:xfrm>
          <a:prstGeom prst="rect">
            <a:avLst/>
          </a:prstGeom>
          <a:noFill/>
        </p:spPr>
        <p:txBody>
          <a:bodyPr wrap="square" rtlCol="0">
            <a:spAutoFit/>
          </a:bodyPr>
          <a:lstStyle/>
          <a:p>
            <a:r>
              <a:rPr lang="en-US" sz="1350" i="1" dirty="0"/>
              <a:t>More reading: http://devdocs.magento.com/guides/v2.0/ui-components/ui-component.html</a:t>
            </a:r>
          </a:p>
        </p:txBody>
      </p:sp>
    </p:spTree>
    <p:extLst>
      <p:ext uri="{BB962C8B-B14F-4D97-AF65-F5344CB8AC3E}">
        <p14:creationId xmlns:p14="http://schemas.microsoft.com/office/powerpoint/2010/main" val="15806653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t>Magento 2 Application</a:t>
            </a:r>
          </a:p>
        </p:txBody>
      </p:sp>
      <p:sp>
        <p:nvSpPr>
          <p:cNvPr id="9" name="Text Placeholder 8"/>
          <p:cNvSpPr>
            <a:spLocks noGrp="1"/>
          </p:cNvSpPr>
          <p:nvPr>
            <p:ph type="body" sz="quarter" idx="10"/>
          </p:nvPr>
        </p:nvSpPr>
        <p:spPr>
          <a:xfrm>
            <a:off x="228600" y="3829050"/>
            <a:ext cx="4572000" cy="400050"/>
          </a:xfrm>
        </p:spPr>
        <p:txBody>
          <a:bodyPr/>
          <a:lstStyle/>
          <a:p>
            <a:r>
              <a:rPr lang="en-US" dirty="0">
                <a:solidFill>
                  <a:schemeClr val="accent6">
                    <a:lumMod val="75000"/>
                  </a:schemeClr>
                </a:solidFill>
              </a:rPr>
              <a:t>Overview</a:t>
            </a:r>
          </a:p>
        </p:txBody>
      </p:sp>
    </p:spTree>
    <p:extLst>
      <p:ext uri="{BB962C8B-B14F-4D97-AF65-F5344CB8AC3E}">
        <p14:creationId xmlns:p14="http://schemas.microsoft.com/office/powerpoint/2010/main" val="31919166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t>Magento 2 Quick Guide</a:t>
            </a:r>
          </a:p>
        </p:txBody>
      </p:sp>
      <p:sp>
        <p:nvSpPr>
          <p:cNvPr id="9" name="Text Placeholder 8"/>
          <p:cNvSpPr>
            <a:spLocks noGrp="1"/>
          </p:cNvSpPr>
          <p:nvPr>
            <p:ph type="body" sz="quarter" idx="10"/>
          </p:nvPr>
        </p:nvSpPr>
        <p:spPr>
          <a:xfrm>
            <a:off x="228600" y="4267200"/>
            <a:ext cx="4514850" cy="1543050"/>
          </a:xfrm>
        </p:spPr>
        <p:txBody>
          <a:bodyPr/>
          <a:lstStyle/>
          <a:p>
            <a:r>
              <a:rPr lang="en-US" sz="1800" dirty="0"/>
              <a:t>Design Patterns</a:t>
            </a:r>
          </a:p>
          <a:p>
            <a:r>
              <a:rPr lang="en-US" sz="2800" b="1" dirty="0"/>
              <a:t>&gt; Core code</a:t>
            </a:r>
          </a:p>
          <a:p>
            <a:r>
              <a:rPr lang="en-US" sz="1800" dirty="0"/>
              <a:t>Module Structure</a:t>
            </a:r>
          </a:p>
          <a:p>
            <a:r>
              <a:rPr lang="en-US" sz="1800" dirty="0"/>
              <a:t>Templates and Design Structure</a:t>
            </a:r>
          </a:p>
          <a:p>
            <a:r>
              <a:rPr lang="en-US" sz="1800" dirty="0"/>
              <a:t>Configuration &amp; Data Structure</a:t>
            </a:r>
          </a:p>
        </p:txBody>
      </p:sp>
    </p:spTree>
    <p:extLst>
      <p:ext uri="{BB962C8B-B14F-4D97-AF65-F5344CB8AC3E}">
        <p14:creationId xmlns:p14="http://schemas.microsoft.com/office/powerpoint/2010/main" val="5862564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1714" y="2057400"/>
            <a:ext cx="7715294" cy="3352800"/>
          </a:xfrm>
        </p:spPr>
        <p:txBody>
          <a:bodyPr/>
          <a:lstStyle/>
          <a:p>
            <a:pPr marL="0" indent="0">
              <a:buNone/>
            </a:pPr>
            <a:r>
              <a:rPr lang="en-US" sz="1800" dirty="0"/>
              <a:t>Partial List of Core Files</a:t>
            </a:r>
          </a:p>
          <a:p>
            <a:r>
              <a:rPr lang="en-US" sz="1800" dirty="0" err="1"/>
              <a:t>index.php</a:t>
            </a:r>
            <a:r>
              <a:rPr lang="en-US" sz="1800" dirty="0"/>
              <a:t>, pub/</a:t>
            </a:r>
            <a:r>
              <a:rPr lang="en-US" sz="1800" dirty="0" err="1"/>
              <a:t>index.php</a:t>
            </a:r>
            <a:r>
              <a:rPr lang="en-US" sz="1800" dirty="0"/>
              <a:t>, pub/</a:t>
            </a:r>
            <a:r>
              <a:rPr lang="en-US" sz="1800" dirty="0" err="1"/>
              <a:t>static.php</a:t>
            </a:r>
            <a:r>
              <a:rPr lang="en-US" sz="1800" dirty="0"/>
              <a:t>, bin/</a:t>
            </a:r>
            <a:r>
              <a:rPr lang="en-US" sz="1800" dirty="0" err="1"/>
              <a:t>magento</a:t>
            </a:r>
            <a:endParaRPr lang="en-US" sz="1800" dirty="0"/>
          </a:p>
          <a:p>
            <a:r>
              <a:rPr lang="en-US" sz="1800" dirty="0"/>
              <a:t>app/code/Magento/</a:t>
            </a:r>
          </a:p>
          <a:p>
            <a:r>
              <a:rPr lang="en-US" sz="1800" dirty="0"/>
              <a:t>app/design/[</a:t>
            </a:r>
            <a:r>
              <a:rPr lang="en-US" sz="1800" dirty="0" err="1"/>
              <a:t>adminhtml,frontend</a:t>
            </a:r>
            <a:r>
              <a:rPr lang="en-US" sz="1800" dirty="0"/>
              <a:t>]/Magento/</a:t>
            </a:r>
          </a:p>
          <a:p>
            <a:r>
              <a:rPr lang="en-US" sz="1800" dirty="0"/>
              <a:t>lib/</a:t>
            </a:r>
          </a:p>
          <a:p>
            <a:r>
              <a:rPr lang="en-US" sz="1800" dirty="0"/>
              <a:t>vendor/</a:t>
            </a:r>
          </a:p>
          <a:p>
            <a:endParaRPr lang="en-US" sz="2800" dirty="0"/>
          </a:p>
          <a:p>
            <a:pPr marL="0" indent="0">
              <a:buNone/>
            </a:pPr>
            <a:r>
              <a:rPr lang="en-US" sz="1800" b="0" i="1" dirty="0"/>
              <a:t>For a complete list, download current Magento 2 and look through the code. </a:t>
            </a:r>
          </a:p>
          <a:p>
            <a:endParaRPr lang="en-US" sz="1800" dirty="0"/>
          </a:p>
          <a:p>
            <a:endParaRPr lang="en-US" sz="1800" dirty="0"/>
          </a:p>
        </p:txBody>
      </p:sp>
      <p:sp>
        <p:nvSpPr>
          <p:cNvPr id="3" name="Title 2"/>
          <p:cNvSpPr>
            <a:spLocks noGrp="1"/>
          </p:cNvSpPr>
          <p:nvPr>
            <p:ph type="title"/>
          </p:nvPr>
        </p:nvSpPr>
        <p:spPr/>
        <p:txBody>
          <a:bodyPr/>
          <a:lstStyle/>
          <a:p>
            <a:r>
              <a:rPr lang="en-US" dirty="0"/>
              <a:t>Magento 2 Core Code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7008" y="1085855"/>
            <a:ext cx="571946" cy="571946"/>
          </a:xfrm>
          <a:prstGeom prst="rect">
            <a:avLst/>
          </a:prstGeom>
        </p:spPr>
      </p:pic>
      <p:sp>
        <p:nvSpPr>
          <p:cNvPr id="7" name="TextBox 6"/>
          <p:cNvSpPr txBox="1"/>
          <p:nvPr/>
        </p:nvSpPr>
        <p:spPr bwMode="auto">
          <a:xfrm>
            <a:off x="6910710" y="2438400"/>
            <a:ext cx="1551385" cy="1454244"/>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68580" bIns="34290" numCol="1" rtlCol="0" anchor="ctr" anchorCtr="0" compatLnSpc="1">
            <a:prstTxWarp prst="textNoShape">
              <a:avLst/>
            </a:prstTxWarp>
            <a:spAutoFit/>
          </a:bodyPr>
          <a:lstStyle/>
          <a:p>
            <a:pPr algn="ctr" fontAlgn="base">
              <a:spcBef>
                <a:spcPct val="0"/>
              </a:spcBef>
              <a:spcAft>
                <a:spcPct val="0"/>
              </a:spcAft>
            </a:pPr>
            <a:r>
              <a:rPr lang="en-US" kern="0" dirty="0">
                <a:solidFill>
                  <a:schemeClr val="tx1"/>
                </a:solidFill>
                <a:latin typeface="Calibri Light" panose="020F0302020204030204" pitchFamily="34" charset="0"/>
                <a:ea typeface="+mj-ea"/>
                <a:cs typeface="+mj-cs"/>
              </a:rPr>
              <a:t>Everything installed by Magento could  be considered core code.</a:t>
            </a:r>
          </a:p>
        </p:txBody>
      </p:sp>
    </p:spTree>
    <p:extLst>
      <p:ext uri="{BB962C8B-B14F-4D97-AF65-F5344CB8AC3E}">
        <p14:creationId xmlns:p14="http://schemas.microsoft.com/office/powerpoint/2010/main" val="13958670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Keep your Magento Core Clean</a:t>
            </a:r>
          </a:p>
        </p:txBody>
      </p:sp>
      <p:pic>
        <p:nvPicPr>
          <p:cNvPr id="6" name="Picture 2" descr="https://vangogh-fabrily.teespring.com/fabrily/mockup/86673/2/81/front.png?height=880&amp;width=804"/>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394906" y="2457452"/>
            <a:ext cx="2830739" cy="31041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bwMode="auto">
          <a:xfrm>
            <a:off x="2576903" y="2766284"/>
            <a:ext cx="3990196" cy="1962076"/>
          </a:xfrm>
          <a:prstGeom prst="rect">
            <a:avLst/>
          </a:prstGeom>
          <a:noFill/>
          <a:ln w="9525">
            <a:noFill/>
            <a:miter lim="800000"/>
            <a:headEnd/>
            <a:tailEnd/>
          </a:ln>
          <a:effectLst/>
        </p:spPr>
        <p:txBody>
          <a:bodyPr vert="horz" wrap="none" lIns="0" tIns="34290" rIns="68580" bIns="34290" numCol="1" rtlCol="0" anchor="ctr" anchorCtr="0" compatLnSpc="1">
            <a:prstTxWarp prst="textNoShape">
              <a:avLst/>
            </a:prstTxWarp>
            <a:spAutoFit/>
          </a:bodyPr>
          <a:lstStyle/>
          <a:p>
            <a:pPr algn="ctr" fontAlgn="base">
              <a:spcBef>
                <a:spcPct val="0"/>
              </a:spcBef>
              <a:spcAft>
                <a:spcPct val="0"/>
              </a:spcAft>
            </a:pPr>
            <a:r>
              <a:rPr lang="en-US" sz="3300" kern="0" dirty="0">
                <a:solidFill>
                  <a:srgbClr val="ED8411"/>
                </a:solidFill>
                <a:latin typeface="+mj-lt"/>
                <a:ea typeface="+mj-ea"/>
                <a:cs typeface="+mj-cs"/>
              </a:rPr>
              <a:t>* Warning *</a:t>
            </a:r>
            <a:r>
              <a:rPr lang="en-US" sz="4500" kern="0" dirty="0">
                <a:solidFill>
                  <a:srgbClr val="ED8411"/>
                </a:solidFill>
                <a:latin typeface="+mj-lt"/>
                <a:ea typeface="+mj-ea"/>
                <a:cs typeface="+mj-cs"/>
              </a:rPr>
              <a:t/>
            </a:r>
            <a:br>
              <a:rPr lang="en-US" sz="4500" kern="0" dirty="0">
                <a:solidFill>
                  <a:srgbClr val="ED8411"/>
                </a:solidFill>
                <a:latin typeface="+mj-lt"/>
                <a:ea typeface="+mj-ea"/>
                <a:cs typeface="+mj-cs"/>
              </a:rPr>
            </a:br>
            <a:r>
              <a:rPr lang="en-US" sz="4500" kern="0" dirty="0">
                <a:solidFill>
                  <a:srgbClr val="ED8411"/>
                </a:solidFill>
                <a:latin typeface="+mj-lt"/>
                <a:ea typeface="+mj-ea"/>
                <a:cs typeface="+mj-cs"/>
              </a:rPr>
              <a:t>DO NOT EDIT </a:t>
            </a:r>
          </a:p>
          <a:p>
            <a:pPr algn="ctr" fontAlgn="base">
              <a:spcBef>
                <a:spcPct val="0"/>
              </a:spcBef>
              <a:spcAft>
                <a:spcPct val="0"/>
              </a:spcAft>
            </a:pPr>
            <a:r>
              <a:rPr lang="en-US" sz="4500" kern="0" dirty="0">
                <a:solidFill>
                  <a:srgbClr val="ED8411"/>
                </a:solidFill>
                <a:latin typeface="+mj-lt"/>
                <a:ea typeface="+mj-ea"/>
                <a:cs typeface="+mj-cs"/>
              </a:rPr>
              <a:t>MAGENTO CORE</a:t>
            </a:r>
          </a:p>
        </p:txBody>
      </p:sp>
      <p:pic>
        <p:nvPicPr>
          <p:cNvPr id="21506" name="Picture 2" descr="http://www.missouriinjuryattorneysblog.com/files/2015/06/closeup-traffic-signal-showing-re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2662525"/>
            <a:ext cx="1923247" cy="269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5230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Patches: Magento 1 required this, Magento 2 does not. (*results may vary)</a:t>
            </a:r>
          </a:p>
          <a:p>
            <a:r>
              <a:rPr lang="en-US" sz="2000" dirty="0"/>
              <a:t>Updating Shared Libraries: More frequent with Magento 1</a:t>
            </a:r>
          </a:p>
          <a:p>
            <a:pPr marL="0" indent="0">
              <a:buNone/>
            </a:pPr>
            <a:r>
              <a:rPr lang="en-US" sz="2000" dirty="0"/>
              <a:t>Editing core on your local Copy:</a:t>
            </a:r>
            <a:br>
              <a:rPr lang="en-US" sz="2000" dirty="0"/>
            </a:br>
            <a:r>
              <a:rPr lang="en-US" sz="1600" b="0" i="1" dirty="0"/>
              <a:t>Careful not to commit any changes from core, employ a .</a:t>
            </a:r>
            <a:r>
              <a:rPr lang="en-US" sz="1600" b="0" i="1" dirty="0" err="1"/>
              <a:t>gitignore</a:t>
            </a:r>
            <a:r>
              <a:rPr lang="en-US" sz="1600" b="0" i="1" dirty="0"/>
              <a:t> strategy.</a:t>
            </a:r>
            <a:endParaRPr lang="en-US" sz="1600" dirty="0"/>
          </a:p>
          <a:p>
            <a:pPr lvl="1"/>
            <a:r>
              <a:rPr lang="en-US" sz="1800" dirty="0"/>
              <a:t>Changing core to learn about Magento is OK</a:t>
            </a:r>
          </a:p>
          <a:p>
            <a:pPr lvl="1"/>
            <a:r>
              <a:rPr lang="en-US" sz="1800" dirty="0"/>
              <a:t>Changing core to debug is OK.</a:t>
            </a:r>
          </a:p>
          <a:p>
            <a:pPr lvl="1"/>
            <a:r>
              <a:rPr lang="en-US" sz="1800" dirty="0"/>
              <a:t>Just do it already, you know you want to edit core.</a:t>
            </a:r>
            <a:br>
              <a:rPr lang="en-US" sz="1800" dirty="0"/>
            </a:br>
            <a:endParaRPr lang="en-US" sz="1800" dirty="0"/>
          </a:p>
        </p:txBody>
      </p:sp>
      <p:sp>
        <p:nvSpPr>
          <p:cNvPr id="3" name="Title 2"/>
          <p:cNvSpPr>
            <a:spLocks noGrp="1"/>
          </p:cNvSpPr>
          <p:nvPr>
            <p:ph type="title"/>
          </p:nvPr>
        </p:nvSpPr>
        <p:spPr/>
        <p:txBody>
          <a:bodyPr/>
          <a:lstStyle/>
          <a:p>
            <a:r>
              <a:rPr lang="en-US" dirty="0"/>
              <a:t>Magento Core Changes That Are OK</a:t>
            </a:r>
          </a:p>
        </p:txBody>
      </p:sp>
    </p:spTree>
    <p:extLst>
      <p:ext uri="{BB962C8B-B14F-4D97-AF65-F5344CB8AC3E}">
        <p14:creationId xmlns:p14="http://schemas.microsoft.com/office/powerpoint/2010/main" val="37022699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Stay Up To Date</a:t>
            </a:r>
          </a:p>
        </p:txBody>
      </p:sp>
      <p:graphicFrame>
        <p:nvGraphicFramePr>
          <p:cNvPr id="2" name="Object 1"/>
          <p:cNvGraphicFramePr>
            <a:graphicFrameLocks noChangeAspect="1"/>
          </p:cNvGraphicFramePr>
          <p:nvPr>
            <p:extLst>
              <p:ext uri="{D42A27DB-BD31-4B8C-83A1-F6EECF244321}">
                <p14:modId xmlns:p14="http://schemas.microsoft.com/office/powerpoint/2010/main" val="1523605646"/>
              </p:ext>
            </p:extLst>
          </p:nvPr>
        </p:nvGraphicFramePr>
        <p:xfrm>
          <a:off x="7086600" y="1294705"/>
          <a:ext cx="1874811" cy="4991558"/>
        </p:xfrm>
        <a:graphic>
          <a:graphicData uri="http://schemas.openxmlformats.org/presentationml/2006/ole">
            <mc:AlternateContent xmlns:mc="http://schemas.openxmlformats.org/markup-compatibility/2006">
              <mc:Choice xmlns:v="urn:schemas-microsoft-com:vml" Requires="v">
                <p:oleObj spid="_x0000_s6224" name="Image" r:id="rId4" imgW="2374560" imgH="6323760" progId="Photoshop.Image.13">
                  <p:embed/>
                </p:oleObj>
              </mc:Choice>
              <mc:Fallback>
                <p:oleObj name="Image" r:id="rId4" imgW="2374560" imgH="6323760" progId="Photoshop.Image.13">
                  <p:embed/>
                  <p:pic>
                    <p:nvPicPr>
                      <p:cNvPr id="0" name=""/>
                      <p:cNvPicPr/>
                      <p:nvPr/>
                    </p:nvPicPr>
                    <p:blipFill>
                      <a:blip r:embed="rId5"/>
                      <a:stretch>
                        <a:fillRect/>
                      </a:stretch>
                    </p:blipFill>
                    <p:spPr>
                      <a:xfrm>
                        <a:off x="7086600" y="1294705"/>
                        <a:ext cx="1874811" cy="4991558"/>
                      </a:xfrm>
                      <a:prstGeom prst="rect">
                        <a:avLst/>
                      </a:prstGeom>
                    </p:spPr>
                  </p:pic>
                </p:oleObj>
              </mc:Fallback>
            </mc:AlternateContent>
          </a:graphicData>
        </a:graphic>
      </p:graphicFrame>
      <p:sp>
        <p:nvSpPr>
          <p:cNvPr id="10" name="Content Placeholder 4"/>
          <p:cNvSpPr>
            <a:spLocks noGrp="1"/>
          </p:cNvSpPr>
          <p:nvPr>
            <p:ph idx="1"/>
          </p:nvPr>
        </p:nvSpPr>
        <p:spPr>
          <a:xfrm>
            <a:off x="489857" y="1354929"/>
            <a:ext cx="8229600" cy="3533775"/>
          </a:xfrm>
        </p:spPr>
        <p:txBody>
          <a:bodyPr/>
          <a:lstStyle/>
          <a:p>
            <a:r>
              <a:rPr lang="en-US" sz="1800" dirty="0"/>
              <a:t>Magento 2 makes updates less painful.</a:t>
            </a:r>
          </a:p>
          <a:p>
            <a:r>
              <a:rPr lang="en-US" sz="1800" dirty="0"/>
              <a:t>Ensure you have all the patches, as soon as they come out.</a:t>
            </a:r>
          </a:p>
          <a:p>
            <a:r>
              <a:rPr lang="en-US" sz="1800" dirty="0"/>
              <a:t>Do not be like the people running Magento 1.2, please update.</a:t>
            </a:r>
          </a:p>
          <a:p>
            <a:r>
              <a:rPr lang="en-US" sz="1800" dirty="0"/>
              <a:t>Use </a:t>
            </a:r>
            <a:r>
              <a:rPr lang="en-US" sz="1800" dirty="0">
                <a:solidFill>
                  <a:srgbClr val="0070C0"/>
                </a:solidFill>
              </a:rPr>
              <a:t>magereport.com </a:t>
            </a:r>
            <a:r>
              <a:rPr lang="en-US" sz="1800" dirty="0"/>
              <a:t>to find missing patches or security issues.</a:t>
            </a:r>
          </a:p>
          <a:p>
            <a:pPr marL="0" indent="0">
              <a:buNone/>
            </a:pPr>
            <a:endParaRPr lang="en-US" sz="1800" dirty="0"/>
          </a:p>
          <a:p>
            <a:endParaRPr lang="en-US" sz="1800" dirty="0"/>
          </a:p>
          <a:p>
            <a:pPr marL="0" indent="0">
              <a:buNone/>
            </a:pPr>
            <a:endParaRPr lang="en-US" sz="1800" dirty="0"/>
          </a:p>
          <a:p>
            <a:pPr marL="0" indent="0">
              <a:buNone/>
            </a:pPr>
            <a:endParaRPr lang="en-US" sz="1800" dirty="0"/>
          </a:p>
          <a:p>
            <a:endParaRPr lang="en-US" sz="1800" dirty="0"/>
          </a:p>
          <a:p>
            <a:endParaRPr lang="en-US" sz="1800" dirty="0"/>
          </a:p>
        </p:txBody>
      </p:sp>
      <p:pic>
        <p:nvPicPr>
          <p:cNvPr id="6188" name="Picture 44" descr="Image result for magerepor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0600" y="3547383"/>
            <a:ext cx="4435118" cy="27388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5551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Core Directory Overview</a:t>
            </a:r>
          </a:p>
        </p:txBody>
      </p:sp>
      <p:graphicFrame>
        <p:nvGraphicFramePr>
          <p:cNvPr id="4" name="Table 3"/>
          <p:cNvGraphicFramePr>
            <a:graphicFrameLocks noGrp="1"/>
          </p:cNvGraphicFramePr>
          <p:nvPr>
            <p:extLst>
              <p:ext uri="{D42A27DB-BD31-4B8C-83A1-F6EECF244321}">
                <p14:modId xmlns:p14="http://schemas.microsoft.com/office/powerpoint/2010/main" val="2033059145"/>
              </p:ext>
            </p:extLst>
          </p:nvPr>
        </p:nvGraphicFramePr>
        <p:xfrm>
          <a:off x="685800" y="2438400"/>
          <a:ext cx="7772400" cy="3699100"/>
        </p:xfrm>
        <a:graphic>
          <a:graphicData uri="http://schemas.openxmlformats.org/drawingml/2006/table">
            <a:tbl>
              <a:tblPr firstRow="1" bandRow="1">
                <a:tableStyleId>{5C22544A-7EE6-4342-B048-85BDC9FD1C3A}</a:tableStyleId>
              </a:tblPr>
              <a:tblGrid>
                <a:gridCol w="1128219">
                  <a:extLst>
                    <a:ext uri="{9D8B030D-6E8A-4147-A177-3AD203B41FA5}">
                      <a16:colId xmlns:a16="http://schemas.microsoft.com/office/drawing/2014/main" xmlns="" val="20000"/>
                    </a:ext>
                  </a:extLst>
                </a:gridCol>
                <a:gridCol w="6644181">
                  <a:extLst>
                    <a:ext uri="{9D8B030D-6E8A-4147-A177-3AD203B41FA5}">
                      <a16:colId xmlns:a16="http://schemas.microsoft.com/office/drawing/2014/main" xmlns="" val="20001"/>
                    </a:ext>
                  </a:extLst>
                </a:gridCol>
              </a:tblGrid>
              <a:tr h="217158">
                <a:tc>
                  <a:txBody>
                    <a:bodyPr/>
                    <a:lstStyle/>
                    <a:p>
                      <a:r>
                        <a:rPr lang="en-US" sz="1600" dirty="0"/>
                        <a:t>Path</a:t>
                      </a:r>
                    </a:p>
                  </a:txBody>
                  <a:tcPr marL="68580" marR="68580" marT="34290" marB="34290"/>
                </a:tc>
                <a:tc>
                  <a:txBody>
                    <a:bodyPr/>
                    <a:lstStyle/>
                    <a:p>
                      <a:r>
                        <a:rPr lang="en-US" sz="1600" dirty="0"/>
                        <a:t>Usage</a:t>
                      </a:r>
                    </a:p>
                  </a:txBody>
                  <a:tcPr marL="68580" marR="68580" marT="34290" marB="34290"/>
                </a:tc>
                <a:extLst>
                  <a:ext uri="{0D108BD9-81ED-4DB2-BD59-A6C34878D82A}">
                    <a16:rowId xmlns:a16="http://schemas.microsoft.com/office/drawing/2014/main" xmlns="" val="10000"/>
                  </a:ext>
                </a:extLst>
              </a:tr>
              <a:tr h="677336">
                <a:tc>
                  <a:txBody>
                    <a:bodyPr/>
                    <a:lstStyle/>
                    <a:p>
                      <a:pPr algn="l"/>
                      <a:r>
                        <a:rPr lang="en-US" sz="1600" dirty="0"/>
                        <a:t>/app/</a:t>
                      </a:r>
                      <a:br>
                        <a:rPr lang="en-US" sz="1600" dirty="0"/>
                      </a:br>
                      <a:endParaRPr lang="en-US" sz="1600" dirty="0"/>
                    </a:p>
                  </a:txBody>
                  <a:tcPr marL="68580" marR="68580" marT="34290" marB="34290"/>
                </a:tc>
                <a:tc>
                  <a:txBody>
                    <a:bodyPr/>
                    <a:lstStyle/>
                    <a:p>
                      <a:r>
                        <a:rPr lang="en-US" sz="1600" dirty="0"/>
                        <a:t>This</a:t>
                      </a:r>
                      <a:r>
                        <a:rPr lang="en-US" sz="1600" baseline="0" dirty="0"/>
                        <a:t> is where all of the code and designs live. </a:t>
                      </a:r>
                      <a:endParaRPr lang="en-US" sz="1600" dirty="0"/>
                    </a:p>
                  </a:txBody>
                  <a:tcPr marL="68580" marR="68580" marT="34290" marB="34290"/>
                </a:tc>
                <a:extLst>
                  <a:ext uri="{0D108BD9-81ED-4DB2-BD59-A6C34878D82A}">
                    <a16:rowId xmlns:a16="http://schemas.microsoft.com/office/drawing/2014/main" xmlns="" val="10001"/>
                  </a:ext>
                </a:extLst>
              </a:tr>
              <a:tr h="677336">
                <a:tc>
                  <a:txBody>
                    <a:bodyPr/>
                    <a:lstStyle/>
                    <a:p>
                      <a:pPr algn="l"/>
                      <a:r>
                        <a:rPr lang="en-US" sz="1600" dirty="0"/>
                        <a:t>/dev/</a:t>
                      </a:r>
                    </a:p>
                  </a:txBody>
                  <a:tcPr marL="68580" marR="68580" marT="34290" marB="34290"/>
                </a:tc>
                <a:tc>
                  <a:txBody>
                    <a:bodyPr/>
                    <a:lstStyle/>
                    <a:p>
                      <a:r>
                        <a:rPr lang="en-US" sz="1600" dirty="0"/>
                        <a:t>Testing and tools, should not be deployed</a:t>
                      </a:r>
                      <a:r>
                        <a:rPr lang="en-US" sz="1600" baseline="0" dirty="0"/>
                        <a:t> into production. </a:t>
                      </a:r>
                      <a:endParaRPr lang="en-US" sz="1600" dirty="0"/>
                    </a:p>
                  </a:txBody>
                  <a:tcPr marL="68580" marR="68580" marT="34290" marB="34290"/>
                </a:tc>
                <a:extLst>
                  <a:ext uri="{0D108BD9-81ED-4DB2-BD59-A6C34878D82A}">
                    <a16:rowId xmlns:a16="http://schemas.microsoft.com/office/drawing/2014/main" xmlns="" val="10002"/>
                  </a:ext>
                </a:extLst>
              </a:tr>
              <a:tr h="677336">
                <a:tc>
                  <a:txBody>
                    <a:bodyPr/>
                    <a:lstStyle/>
                    <a:p>
                      <a:pPr algn="l"/>
                      <a:r>
                        <a:rPr lang="en-US" sz="1600" dirty="0"/>
                        <a:t>/lib/</a:t>
                      </a:r>
                    </a:p>
                  </a:txBody>
                  <a:tcPr marL="68580" marR="68580" marT="34290" marB="34290"/>
                </a:tc>
                <a:tc>
                  <a:txBody>
                    <a:bodyPr/>
                    <a:lstStyle/>
                    <a:p>
                      <a:r>
                        <a:rPr lang="en-US" sz="1600" dirty="0"/>
                        <a:t>Code Library, internal Magento</a:t>
                      </a:r>
                      <a:r>
                        <a:rPr lang="en-US" sz="1600" baseline="0" dirty="0"/>
                        <a:t> and web libraries, although a lot of 3</a:t>
                      </a:r>
                      <a:r>
                        <a:rPr lang="en-US" sz="1600" baseline="30000" dirty="0"/>
                        <a:t>rd</a:t>
                      </a:r>
                      <a:r>
                        <a:rPr lang="en-US" sz="1600" baseline="0" dirty="0"/>
                        <a:t> party libraries are in /vendor/ now.</a:t>
                      </a:r>
                      <a:endParaRPr lang="en-US" sz="1600" dirty="0"/>
                    </a:p>
                  </a:txBody>
                  <a:tcPr marL="68580" marR="68580" marT="34290" marB="34290"/>
                </a:tc>
                <a:extLst>
                  <a:ext uri="{0D108BD9-81ED-4DB2-BD59-A6C34878D82A}">
                    <a16:rowId xmlns:a16="http://schemas.microsoft.com/office/drawing/2014/main" xmlns="" val="10003"/>
                  </a:ext>
                </a:extLst>
              </a:tr>
              <a:tr h="677336">
                <a:tc>
                  <a:txBody>
                    <a:bodyPr/>
                    <a:lstStyle/>
                    <a:p>
                      <a:pPr algn="l"/>
                      <a:r>
                        <a:rPr lang="en-US" sz="1600" dirty="0"/>
                        <a:t>/pub/</a:t>
                      </a:r>
                    </a:p>
                  </a:txBody>
                  <a:tcPr marL="68580" marR="68580" marT="34290" marB="34290"/>
                </a:tc>
                <a:tc>
                  <a:txBody>
                    <a:bodyPr/>
                    <a:lstStyle/>
                    <a:p>
                      <a:r>
                        <a:rPr lang="en-US" sz="1600" dirty="0"/>
                        <a:t>Media,</a:t>
                      </a:r>
                      <a:r>
                        <a:rPr lang="en-US" sz="1600" baseline="0" dirty="0"/>
                        <a:t> static files, and several other things reside here. This is a new feature with Magento 2.</a:t>
                      </a:r>
                      <a:endParaRPr lang="en-US" sz="1600" dirty="0"/>
                    </a:p>
                  </a:txBody>
                  <a:tcPr marL="68580" marR="68580" marT="34290" marB="34290"/>
                </a:tc>
                <a:extLst>
                  <a:ext uri="{0D108BD9-81ED-4DB2-BD59-A6C34878D82A}">
                    <a16:rowId xmlns:a16="http://schemas.microsoft.com/office/drawing/2014/main" xmlns="" val="10004"/>
                  </a:ext>
                </a:extLst>
              </a:tr>
              <a:tr h="677336">
                <a:tc>
                  <a:txBody>
                    <a:bodyPr/>
                    <a:lstStyle/>
                    <a:p>
                      <a:pPr algn="l"/>
                      <a:r>
                        <a:rPr lang="en-US" sz="1600" dirty="0"/>
                        <a:t>/</a:t>
                      </a:r>
                      <a:r>
                        <a:rPr lang="en-US" sz="1600" dirty="0" err="1"/>
                        <a:t>var</a:t>
                      </a:r>
                      <a:r>
                        <a:rPr lang="en-US" sz="1600" dirty="0"/>
                        <a:t>/</a:t>
                      </a:r>
                    </a:p>
                  </a:txBody>
                  <a:tcPr marL="68580" marR="68580" marT="34290" marB="34290"/>
                </a:tc>
                <a:tc>
                  <a:txBody>
                    <a:bodyPr/>
                    <a:lstStyle/>
                    <a:p>
                      <a:r>
                        <a:rPr lang="en-US" sz="1600" dirty="0"/>
                        <a:t>Contains</a:t>
                      </a:r>
                      <a:r>
                        <a:rPr lang="en-US" sz="1600" baseline="0" dirty="0"/>
                        <a:t> logs, reports, session files and a variety of other goodies.</a:t>
                      </a:r>
                      <a:endParaRPr lang="en-US" sz="1600" dirty="0"/>
                    </a:p>
                  </a:txBody>
                  <a:tcPr marL="68580" marR="68580" marT="34290" marB="34290"/>
                </a:tc>
                <a:extLst>
                  <a:ext uri="{0D108BD9-81ED-4DB2-BD59-A6C34878D82A}">
                    <a16:rowId xmlns:a16="http://schemas.microsoft.com/office/drawing/2014/main" xmlns="" val="10005"/>
                  </a:ext>
                </a:extLst>
              </a:tr>
            </a:tbl>
          </a:graphicData>
        </a:graphic>
      </p:graphicFrame>
      <p:sp>
        <p:nvSpPr>
          <p:cNvPr id="5" name="TextBox 4"/>
          <p:cNvSpPr txBox="1"/>
          <p:nvPr/>
        </p:nvSpPr>
        <p:spPr bwMode="auto">
          <a:xfrm>
            <a:off x="457200" y="1809080"/>
            <a:ext cx="6057900" cy="392415"/>
          </a:xfrm>
          <a:prstGeom prst="rect">
            <a:avLst/>
          </a:prstGeom>
          <a:noFill/>
          <a:ln w="9525">
            <a:noFill/>
            <a:miter lim="800000"/>
            <a:headEnd/>
            <a:tailEnd/>
          </a:ln>
          <a:effectLst/>
        </p:spPr>
        <p:txBody>
          <a:bodyPr vert="horz" wrap="square" lIns="0" tIns="34290" rIns="68580" bIns="34290" numCol="1" rtlCol="0" anchor="ctr" anchorCtr="0" compatLnSpc="1">
            <a:prstTxWarp prst="textNoShape">
              <a:avLst/>
            </a:prstTxWarp>
            <a:spAutoFit/>
          </a:bodyPr>
          <a:lstStyle/>
          <a:p>
            <a:pPr fontAlgn="base">
              <a:spcBef>
                <a:spcPct val="0"/>
              </a:spcBef>
              <a:spcAft>
                <a:spcPct val="0"/>
              </a:spcAft>
            </a:pPr>
            <a:r>
              <a:rPr lang="en-US" sz="2100" kern="0" dirty="0">
                <a:solidFill>
                  <a:srgbClr val="ED8411"/>
                </a:solidFill>
                <a:latin typeface="+mj-lt"/>
                <a:ea typeface="+mj-ea"/>
                <a:cs typeface="+mj-cs"/>
              </a:rPr>
              <a:t>/ - Directory Root</a:t>
            </a:r>
          </a:p>
        </p:txBody>
      </p:sp>
    </p:spTree>
    <p:extLst>
      <p:ext uri="{BB962C8B-B14F-4D97-AF65-F5344CB8AC3E}">
        <p14:creationId xmlns:p14="http://schemas.microsoft.com/office/powerpoint/2010/main" val="2646761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Core Directory Overview - /app/</a:t>
            </a:r>
            <a:r>
              <a:rPr lang="en-US" dirty="0" err="1"/>
              <a:t>etc</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689879511"/>
              </p:ext>
            </p:extLst>
          </p:nvPr>
        </p:nvGraphicFramePr>
        <p:xfrm>
          <a:off x="457200" y="2362200"/>
          <a:ext cx="7772400" cy="3428999"/>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xmlns="" val="20000"/>
                    </a:ext>
                  </a:extLst>
                </a:gridCol>
                <a:gridCol w="5562600">
                  <a:extLst>
                    <a:ext uri="{9D8B030D-6E8A-4147-A177-3AD203B41FA5}">
                      <a16:colId xmlns:a16="http://schemas.microsoft.com/office/drawing/2014/main" xmlns="" val="20001"/>
                    </a:ext>
                  </a:extLst>
                </a:gridCol>
              </a:tblGrid>
              <a:tr h="361258">
                <a:tc>
                  <a:txBody>
                    <a:bodyPr/>
                    <a:lstStyle/>
                    <a:p>
                      <a:pPr algn="l"/>
                      <a:r>
                        <a:rPr lang="en-US" sz="1800" dirty="0"/>
                        <a:t>Path</a:t>
                      </a:r>
                    </a:p>
                  </a:txBody>
                  <a:tcPr marL="68580" marR="68580" marT="34290" marB="34290"/>
                </a:tc>
                <a:tc>
                  <a:txBody>
                    <a:bodyPr/>
                    <a:lstStyle/>
                    <a:p>
                      <a:r>
                        <a:rPr lang="en-US" sz="1800" dirty="0"/>
                        <a:t>Usage</a:t>
                      </a:r>
                    </a:p>
                  </a:txBody>
                  <a:tcPr marL="68580" marR="68580" marT="34290" marB="34290"/>
                </a:tc>
                <a:extLst>
                  <a:ext uri="{0D108BD9-81ED-4DB2-BD59-A6C34878D82A}">
                    <a16:rowId xmlns:a16="http://schemas.microsoft.com/office/drawing/2014/main" xmlns="" val="10000"/>
                  </a:ext>
                </a:extLst>
              </a:tr>
              <a:tr h="704919">
                <a:tc>
                  <a:txBody>
                    <a:bodyPr/>
                    <a:lstStyle/>
                    <a:p>
                      <a:pPr algn="l"/>
                      <a:r>
                        <a:rPr lang="en-US" sz="1600" dirty="0"/>
                        <a:t>/app/</a:t>
                      </a:r>
                      <a:r>
                        <a:rPr lang="en-US" sz="1600" dirty="0" err="1"/>
                        <a:t>etc</a:t>
                      </a:r>
                      <a:r>
                        <a:rPr lang="en-US" sz="1600" dirty="0"/>
                        <a:t>/config.xml</a:t>
                      </a:r>
                    </a:p>
                  </a:txBody>
                  <a:tcPr marL="68580" marR="68580" marT="34290" marB="34290"/>
                </a:tc>
                <a:tc>
                  <a:txBody>
                    <a:bodyPr/>
                    <a:lstStyle/>
                    <a:p>
                      <a:r>
                        <a:rPr lang="en-US" sz="1800" dirty="0"/>
                        <a:t>Modules</a:t>
                      </a:r>
                      <a:r>
                        <a:rPr lang="en-US" sz="1800" baseline="0" dirty="0"/>
                        <a:t> list, this is where you can disable modules.</a:t>
                      </a:r>
                      <a:endParaRPr lang="en-US" sz="1800" dirty="0"/>
                    </a:p>
                  </a:txBody>
                  <a:tcPr marL="68580" marR="68580" marT="34290" marB="34290"/>
                </a:tc>
                <a:extLst>
                  <a:ext uri="{0D108BD9-81ED-4DB2-BD59-A6C34878D82A}">
                    <a16:rowId xmlns:a16="http://schemas.microsoft.com/office/drawing/2014/main" xmlns="" val="10001"/>
                  </a:ext>
                </a:extLst>
              </a:tr>
              <a:tr h="1181411">
                <a:tc>
                  <a:txBody>
                    <a:bodyPr/>
                    <a:lstStyle/>
                    <a:p>
                      <a:pPr algn="l"/>
                      <a:r>
                        <a:rPr lang="en-US" sz="1600" dirty="0"/>
                        <a:t>/app/</a:t>
                      </a:r>
                      <a:r>
                        <a:rPr lang="en-US" sz="1600" dirty="0" err="1"/>
                        <a:t>etc</a:t>
                      </a:r>
                      <a:r>
                        <a:rPr lang="en-US" sz="1600" dirty="0"/>
                        <a:t>/di.xml</a:t>
                      </a:r>
                    </a:p>
                  </a:txBody>
                  <a:tcPr marL="68580" marR="68580" marT="34290" marB="34290"/>
                </a:tc>
                <a:tc>
                  <a:txBody>
                    <a:bodyPr/>
                    <a:lstStyle/>
                    <a:p>
                      <a:r>
                        <a:rPr lang="en-US" sz="1800" dirty="0"/>
                        <a:t>Default settings, typically not touched as</a:t>
                      </a:r>
                      <a:r>
                        <a:rPr lang="en-US" sz="1800" baseline="0" dirty="0"/>
                        <a:t> these will be defined in specific modules and configuration merged.</a:t>
                      </a:r>
                      <a:endParaRPr lang="en-US" sz="1800" dirty="0"/>
                    </a:p>
                  </a:txBody>
                  <a:tcPr marL="68580" marR="68580" marT="34290" marB="34290"/>
                </a:tc>
                <a:extLst>
                  <a:ext uri="{0D108BD9-81ED-4DB2-BD59-A6C34878D82A}">
                    <a16:rowId xmlns:a16="http://schemas.microsoft.com/office/drawing/2014/main" xmlns="" val="10002"/>
                  </a:ext>
                </a:extLst>
              </a:tr>
              <a:tr h="1181411">
                <a:tc>
                  <a:txBody>
                    <a:bodyPr/>
                    <a:lstStyle/>
                    <a:p>
                      <a:pPr algn="l"/>
                      <a:r>
                        <a:rPr lang="en-US" sz="1600" dirty="0"/>
                        <a:t>app/</a:t>
                      </a:r>
                      <a:r>
                        <a:rPr lang="en-US" sz="1600" dirty="0" err="1"/>
                        <a:t>etc</a:t>
                      </a:r>
                      <a:r>
                        <a:rPr lang="en-US" sz="1600" dirty="0"/>
                        <a:t>/env.xml</a:t>
                      </a:r>
                    </a:p>
                  </a:txBody>
                  <a:tcPr marL="68580" marR="68580" marT="34290" marB="34290"/>
                </a:tc>
                <a:tc>
                  <a:txBody>
                    <a:bodyPr/>
                    <a:lstStyle/>
                    <a:p>
                      <a:r>
                        <a:rPr lang="en-US" sz="1800" dirty="0"/>
                        <a:t>Database settings, crypt key, and all sorts of other goodies.</a:t>
                      </a:r>
                      <a:r>
                        <a:rPr lang="en-US" sz="1800" baseline="0" dirty="0"/>
                        <a:t> This is the Magento 2 analog of the Mage1 local.xml.</a:t>
                      </a:r>
                      <a:endParaRPr lang="en-US" sz="1800" dirty="0"/>
                    </a:p>
                  </a:txBody>
                  <a:tcPr marL="68580" marR="68580" marT="34290" marB="34290"/>
                </a:tc>
                <a:extLst>
                  <a:ext uri="{0D108BD9-81ED-4DB2-BD59-A6C34878D82A}">
                    <a16:rowId xmlns:a16="http://schemas.microsoft.com/office/drawing/2014/main" xmlns="" val="10003"/>
                  </a:ext>
                </a:extLst>
              </a:tr>
            </a:tbl>
          </a:graphicData>
        </a:graphic>
      </p:graphicFrame>
      <p:sp>
        <p:nvSpPr>
          <p:cNvPr id="5" name="TextBox 4"/>
          <p:cNvSpPr txBox="1"/>
          <p:nvPr/>
        </p:nvSpPr>
        <p:spPr bwMode="auto">
          <a:xfrm>
            <a:off x="457200" y="1752600"/>
            <a:ext cx="6057900" cy="392415"/>
          </a:xfrm>
          <a:prstGeom prst="rect">
            <a:avLst/>
          </a:prstGeom>
          <a:noFill/>
          <a:ln w="9525">
            <a:noFill/>
            <a:miter lim="800000"/>
            <a:headEnd/>
            <a:tailEnd/>
          </a:ln>
          <a:effectLst/>
        </p:spPr>
        <p:txBody>
          <a:bodyPr vert="horz" wrap="square" lIns="0" tIns="34290" rIns="68580" bIns="34290" numCol="1" rtlCol="0" anchor="ctr" anchorCtr="0" compatLnSpc="1">
            <a:prstTxWarp prst="textNoShape">
              <a:avLst/>
            </a:prstTxWarp>
            <a:spAutoFit/>
          </a:bodyPr>
          <a:lstStyle/>
          <a:p>
            <a:pPr fontAlgn="base">
              <a:spcBef>
                <a:spcPct val="0"/>
              </a:spcBef>
              <a:spcAft>
                <a:spcPct val="0"/>
              </a:spcAft>
            </a:pPr>
            <a:r>
              <a:rPr lang="en-US" sz="2100" kern="0" dirty="0">
                <a:solidFill>
                  <a:srgbClr val="ED8411"/>
                </a:solidFill>
                <a:latin typeface="+mj-lt"/>
                <a:ea typeface="+mj-ea"/>
                <a:cs typeface="+mj-cs"/>
              </a:rPr>
              <a:t>/app/</a:t>
            </a:r>
            <a:r>
              <a:rPr lang="en-US" sz="2100" kern="0" dirty="0" err="1">
                <a:solidFill>
                  <a:srgbClr val="ED8411"/>
                </a:solidFill>
                <a:latin typeface="+mj-lt"/>
                <a:ea typeface="+mj-ea"/>
                <a:cs typeface="+mj-cs"/>
              </a:rPr>
              <a:t>etc</a:t>
            </a:r>
            <a:r>
              <a:rPr lang="en-US" sz="2100" kern="0" dirty="0">
                <a:solidFill>
                  <a:srgbClr val="ED8411"/>
                </a:solidFill>
                <a:latin typeface="+mj-lt"/>
                <a:ea typeface="+mj-ea"/>
                <a:cs typeface="+mj-cs"/>
              </a:rPr>
              <a:t>/ </a:t>
            </a:r>
          </a:p>
        </p:txBody>
      </p:sp>
    </p:spTree>
    <p:extLst>
      <p:ext uri="{BB962C8B-B14F-4D97-AF65-F5344CB8AC3E}">
        <p14:creationId xmlns:p14="http://schemas.microsoft.com/office/powerpoint/2010/main" val="6822920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Core Directory Overview - /app/code/</a:t>
            </a:r>
          </a:p>
        </p:txBody>
      </p:sp>
      <p:graphicFrame>
        <p:nvGraphicFramePr>
          <p:cNvPr id="4" name="Table 3"/>
          <p:cNvGraphicFramePr>
            <a:graphicFrameLocks noGrp="1"/>
          </p:cNvGraphicFramePr>
          <p:nvPr>
            <p:extLst>
              <p:ext uri="{D42A27DB-BD31-4B8C-83A1-F6EECF244321}">
                <p14:modId xmlns:p14="http://schemas.microsoft.com/office/powerpoint/2010/main" val="912553774"/>
              </p:ext>
            </p:extLst>
          </p:nvPr>
        </p:nvGraphicFramePr>
        <p:xfrm>
          <a:off x="457200" y="2362201"/>
          <a:ext cx="7772400" cy="289123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xmlns="" val="20000"/>
                    </a:ext>
                  </a:extLst>
                </a:gridCol>
                <a:gridCol w="5029200">
                  <a:extLst>
                    <a:ext uri="{9D8B030D-6E8A-4147-A177-3AD203B41FA5}">
                      <a16:colId xmlns:a16="http://schemas.microsoft.com/office/drawing/2014/main" xmlns="" val="20001"/>
                    </a:ext>
                  </a:extLst>
                </a:gridCol>
              </a:tblGrid>
              <a:tr h="300981">
                <a:tc>
                  <a:txBody>
                    <a:bodyPr/>
                    <a:lstStyle/>
                    <a:p>
                      <a:pPr algn="l"/>
                      <a:r>
                        <a:rPr lang="en-US" sz="1800" dirty="0"/>
                        <a:t>Path</a:t>
                      </a:r>
                    </a:p>
                  </a:txBody>
                  <a:tcPr marL="68580" marR="68580" marT="34290" marB="34290"/>
                </a:tc>
                <a:tc>
                  <a:txBody>
                    <a:bodyPr/>
                    <a:lstStyle/>
                    <a:p>
                      <a:r>
                        <a:rPr lang="en-US" sz="1800" dirty="0"/>
                        <a:t>Usage</a:t>
                      </a:r>
                    </a:p>
                  </a:txBody>
                  <a:tcPr marL="68580" marR="68580" marT="34290" marB="34290"/>
                </a:tc>
                <a:extLst>
                  <a:ext uri="{0D108BD9-81ED-4DB2-BD59-A6C34878D82A}">
                    <a16:rowId xmlns:a16="http://schemas.microsoft.com/office/drawing/2014/main" xmlns="" val="10000"/>
                  </a:ext>
                </a:extLst>
              </a:tr>
              <a:tr h="587300">
                <a:tc>
                  <a:txBody>
                    <a:bodyPr/>
                    <a:lstStyle/>
                    <a:p>
                      <a:pPr algn="l"/>
                      <a:r>
                        <a:rPr lang="en-US" sz="1800" dirty="0"/>
                        <a:t>/app/code/Magento</a:t>
                      </a:r>
                      <a:br>
                        <a:rPr lang="en-US" sz="1800" dirty="0"/>
                      </a:br>
                      <a:endParaRPr lang="en-US" sz="1800" dirty="0"/>
                    </a:p>
                  </a:txBody>
                  <a:tcPr marL="68580" marR="68580" marT="34290" marB="34290"/>
                </a:tc>
                <a:tc>
                  <a:txBody>
                    <a:bodyPr/>
                    <a:lstStyle/>
                    <a:p>
                      <a:r>
                        <a:rPr lang="en-US" sz="1800" dirty="0"/>
                        <a:t>Core Magento</a:t>
                      </a:r>
                      <a:r>
                        <a:rPr lang="en-US" sz="1800" baseline="0" dirty="0"/>
                        <a:t> Modules, along with lib/internal/Magento/ </a:t>
                      </a:r>
                      <a:endParaRPr lang="en-US" sz="1800" dirty="0"/>
                    </a:p>
                  </a:txBody>
                  <a:tcPr marL="68580" marR="68580" marT="34290" marB="34290"/>
                </a:tc>
                <a:extLst>
                  <a:ext uri="{0D108BD9-81ED-4DB2-BD59-A6C34878D82A}">
                    <a16:rowId xmlns:a16="http://schemas.microsoft.com/office/drawing/2014/main" xmlns="" val="10001"/>
                  </a:ext>
                </a:extLst>
              </a:tr>
              <a:tr h="587300">
                <a:tc>
                  <a:txBody>
                    <a:bodyPr/>
                    <a:lstStyle/>
                    <a:p>
                      <a:pPr algn="l"/>
                      <a:r>
                        <a:rPr lang="en-US" sz="1800" i="1" u="none" dirty="0"/>
                        <a:t>/app/code/Example</a:t>
                      </a:r>
                    </a:p>
                  </a:txBody>
                  <a:tcPr marL="68580" marR="68580" marT="34290" marB="34290"/>
                </a:tc>
                <a:tc>
                  <a:txBody>
                    <a:bodyPr/>
                    <a:lstStyle/>
                    <a:p>
                      <a:r>
                        <a:rPr lang="en-US" sz="1800" dirty="0"/>
                        <a:t>Modules with the Example vendor</a:t>
                      </a:r>
                      <a:r>
                        <a:rPr lang="en-US" sz="1800" baseline="0" dirty="0"/>
                        <a:t> name.</a:t>
                      </a:r>
                      <a:endParaRPr lang="en-US" sz="1800" dirty="0"/>
                    </a:p>
                  </a:txBody>
                  <a:tcPr marL="68580" marR="68580" marT="34290" marB="34290"/>
                </a:tc>
                <a:extLst>
                  <a:ext uri="{0D108BD9-81ED-4DB2-BD59-A6C34878D82A}">
                    <a16:rowId xmlns:a16="http://schemas.microsoft.com/office/drawing/2014/main" xmlns="" val="10002"/>
                  </a:ext>
                </a:extLst>
              </a:tr>
              <a:tr h="587300">
                <a:tc>
                  <a:txBody>
                    <a:bodyPr/>
                    <a:lstStyle/>
                    <a:p>
                      <a:pPr algn="l"/>
                      <a:r>
                        <a:rPr lang="en-US" sz="1800" i="1" dirty="0"/>
                        <a:t>/app/code/Example/Foo</a:t>
                      </a:r>
                    </a:p>
                  </a:txBody>
                  <a:tcPr marL="68580" marR="68580" marT="34290" marB="34290"/>
                </a:tc>
                <a:tc>
                  <a:txBody>
                    <a:bodyPr/>
                    <a:lstStyle/>
                    <a:p>
                      <a:r>
                        <a:rPr lang="en-US" sz="1800" dirty="0"/>
                        <a:t>The Foo</a:t>
                      </a:r>
                      <a:r>
                        <a:rPr lang="en-US" sz="1800" baseline="0" dirty="0"/>
                        <a:t> module, inside the vendor name Example.</a:t>
                      </a:r>
                      <a:endParaRPr lang="en-US" sz="1800" dirty="0"/>
                    </a:p>
                  </a:txBody>
                  <a:tcPr marL="68580" marR="68580" marT="34290" marB="34290"/>
                </a:tc>
                <a:extLst>
                  <a:ext uri="{0D108BD9-81ED-4DB2-BD59-A6C34878D82A}">
                    <a16:rowId xmlns:a16="http://schemas.microsoft.com/office/drawing/2014/main" xmlns="" val="10003"/>
                  </a:ext>
                </a:extLst>
              </a:tr>
              <a:tr h="756518">
                <a:tc>
                  <a:txBody>
                    <a:bodyPr/>
                    <a:lstStyle/>
                    <a:p>
                      <a:pPr algn="l"/>
                      <a:r>
                        <a:rPr lang="en-US" sz="1800" i="1" dirty="0"/>
                        <a:t>/app/code/Example/Bar</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Bar</a:t>
                      </a:r>
                      <a:r>
                        <a:rPr lang="en-US" sz="1800" baseline="0" dirty="0"/>
                        <a:t> module, inside the vendor name Example.</a:t>
                      </a:r>
                      <a:endParaRPr lang="en-US" sz="1800" dirty="0"/>
                    </a:p>
                    <a:p>
                      <a:endParaRPr lang="en-US" sz="1800" dirty="0"/>
                    </a:p>
                  </a:txBody>
                  <a:tcPr marL="68580" marR="68580" marT="34290" marB="34290"/>
                </a:tc>
                <a:extLst>
                  <a:ext uri="{0D108BD9-81ED-4DB2-BD59-A6C34878D82A}">
                    <a16:rowId xmlns:a16="http://schemas.microsoft.com/office/drawing/2014/main" xmlns="" val="150306753"/>
                  </a:ext>
                </a:extLst>
              </a:tr>
            </a:tbl>
          </a:graphicData>
        </a:graphic>
      </p:graphicFrame>
      <p:sp>
        <p:nvSpPr>
          <p:cNvPr id="5" name="TextBox 4"/>
          <p:cNvSpPr txBox="1"/>
          <p:nvPr/>
        </p:nvSpPr>
        <p:spPr bwMode="auto">
          <a:xfrm>
            <a:off x="457200" y="1752457"/>
            <a:ext cx="6057900" cy="392415"/>
          </a:xfrm>
          <a:prstGeom prst="rect">
            <a:avLst/>
          </a:prstGeom>
          <a:noFill/>
          <a:ln w="9525">
            <a:noFill/>
            <a:miter lim="800000"/>
            <a:headEnd/>
            <a:tailEnd/>
          </a:ln>
          <a:effectLst/>
        </p:spPr>
        <p:txBody>
          <a:bodyPr vert="horz" wrap="square" lIns="0" tIns="34290" rIns="68580" bIns="34290" numCol="1" rtlCol="0" anchor="ctr" anchorCtr="0" compatLnSpc="1">
            <a:prstTxWarp prst="textNoShape">
              <a:avLst/>
            </a:prstTxWarp>
            <a:spAutoFit/>
          </a:bodyPr>
          <a:lstStyle/>
          <a:p>
            <a:pPr fontAlgn="base">
              <a:spcBef>
                <a:spcPct val="0"/>
              </a:spcBef>
              <a:spcAft>
                <a:spcPct val="0"/>
              </a:spcAft>
            </a:pPr>
            <a:r>
              <a:rPr lang="en-US" sz="2100" kern="0" dirty="0">
                <a:solidFill>
                  <a:srgbClr val="ED8411"/>
                </a:solidFill>
                <a:latin typeface="+mj-lt"/>
                <a:ea typeface="+mj-ea"/>
                <a:cs typeface="+mj-cs"/>
              </a:rPr>
              <a:t>/app/code/ </a:t>
            </a:r>
          </a:p>
        </p:txBody>
      </p:sp>
    </p:spTree>
    <p:extLst>
      <p:ext uri="{BB962C8B-B14F-4D97-AF65-F5344CB8AC3E}">
        <p14:creationId xmlns:p14="http://schemas.microsoft.com/office/powerpoint/2010/main" val="19882485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7" name="TextBox 6"/>
          <p:cNvSpPr txBox="1"/>
          <p:nvPr/>
        </p:nvSpPr>
        <p:spPr bwMode="auto">
          <a:xfrm>
            <a:off x="392814" y="2448700"/>
            <a:ext cx="8358378" cy="3577903"/>
          </a:xfrm>
          <a:prstGeom prst="rect">
            <a:avLst/>
          </a:prstGeom>
          <a:noFill/>
          <a:ln w="9525">
            <a:noFill/>
            <a:miter lim="800000"/>
            <a:headEnd/>
            <a:tailEnd/>
          </a:ln>
          <a:effectLst/>
        </p:spPr>
        <p:txBody>
          <a:bodyPr vert="horz" wrap="none" lIns="0" tIns="34290" rIns="68580" bIns="34290" numCol="1" rtlCol="0" anchor="ctr" anchorCtr="0" compatLnSpc="1">
            <a:prstTxWarp prst="textNoShape">
              <a:avLst/>
            </a:prstTxWarp>
            <a:spAutoFit/>
          </a:bodyPr>
          <a:lstStyle/>
          <a:p>
            <a:pPr algn="ctr" fontAlgn="base">
              <a:spcBef>
                <a:spcPct val="0"/>
              </a:spcBef>
              <a:spcAft>
                <a:spcPct val="0"/>
              </a:spcAft>
            </a:pPr>
            <a:r>
              <a:rPr lang="en-US" sz="6000" kern="0" dirty="0">
                <a:solidFill>
                  <a:srgbClr val="ED8411"/>
                </a:solidFill>
                <a:latin typeface="+mj-lt"/>
                <a:ea typeface="+mj-ea"/>
                <a:cs typeface="+mj-cs"/>
              </a:rPr>
              <a:t>Hold on! Wait a moment…</a:t>
            </a:r>
          </a:p>
          <a:p>
            <a:pPr algn="ctr" fontAlgn="base">
              <a:spcBef>
                <a:spcPct val="0"/>
              </a:spcBef>
              <a:spcAft>
                <a:spcPct val="0"/>
              </a:spcAft>
            </a:pPr>
            <a:r>
              <a:rPr lang="en-US" sz="6000" kern="0" dirty="0">
                <a:solidFill>
                  <a:srgbClr val="ED8411"/>
                </a:solidFill>
                <a:latin typeface="+mj-lt"/>
                <a:ea typeface="+mj-ea"/>
                <a:cs typeface="+mj-cs"/>
              </a:rPr>
              <a:t>Really?</a:t>
            </a:r>
          </a:p>
          <a:p>
            <a:pPr algn="ctr" fontAlgn="base">
              <a:spcBef>
                <a:spcPct val="0"/>
              </a:spcBef>
              <a:spcAft>
                <a:spcPct val="0"/>
              </a:spcAft>
            </a:pPr>
            <a:r>
              <a:rPr lang="en-US" sz="3600" kern="0" dirty="0">
                <a:solidFill>
                  <a:srgbClr val="ED8411"/>
                </a:solidFill>
                <a:latin typeface="+mj-lt"/>
                <a:ea typeface="+mj-ea"/>
                <a:cs typeface="+mj-cs"/>
              </a:rPr>
              <a:t>Local and community gone? Yes.</a:t>
            </a:r>
          </a:p>
          <a:p>
            <a:pPr algn="ctr" fontAlgn="base">
              <a:spcBef>
                <a:spcPct val="0"/>
              </a:spcBef>
              <a:spcAft>
                <a:spcPct val="0"/>
              </a:spcAft>
            </a:pPr>
            <a:r>
              <a:rPr lang="en-US" sz="3600" kern="0" dirty="0">
                <a:solidFill>
                  <a:srgbClr val="ED8411"/>
                </a:solidFill>
                <a:latin typeface="+mj-lt"/>
                <a:ea typeface="+mj-ea"/>
                <a:cs typeface="+mj-cs"/>
              </a:rPr>
              <a:t>app/code/local/Mage? It’s GONE!</a:t>
            </a:r>
          </a:p>
          <a:p>
            <a:pPr marL="428625" indent="-428625" fontAlgn="base">
              <a:spcBef>
                <a:spcPct val="0"/>
              </a:spcBef>
              <a:spcAft>
                <a:spcPct val="0"/>
              </a:spcAft>
              <a:buFont typeface="Arial" panose="020B0604020202020204" pitchFamily="34" charset="0"/>
              <a:buChar char="•"/>
            </a:pPr>
            <a:endParaRPr lang="en-US" sz="3600" kern="0" dirty="0">
              <a:solidFill>
                <a:srgbClr val="ED8411"/>
              </a:solidFill>
              <a:latin typeface="+mj-lt"/>
              <a:ea typeface="+mj-ea"/>
              <a:cs typeface="+mj-cs"/>
            </a:endParaRPr>
          </a:p>
        </p:txBody>
      </p:sp>
    </p:spTree>
    <p:extLst>
      <p:ext uri="{BB962C8B-B14F-4D97-AF65-F5344CB8AC3E}">
        <p14:creationId xmlns:p14="http://schemas.microsoft.com/office/powerpoint/2010/main" val="3041165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Magento 2 Core Directory - /app/code/Magento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86" y="1600200"/>
            <a:ext cx="6652847" cy="43243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561" y="1666875"/>
            <a:ext cx="2456794" cy="4191000"/>
          </a:xfrm>
          <a:prstGeom prst="rect">
            <a:avLst/>
          </a:prstGeom>
        </p:spPr>
      </p:pic>
    </p:spTree>
    <p:extLst>
      <p:ext uri="{BB962C8B-B14F-4D97-AF65-F5344CB8AC3E}">
        <p14:creationId xmlns:p14="http://schemas.microsoft.com/office/powerpoint/2010/main" val="14033307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Magento?</a:t>
            </a:r>
          </a:p>
        </p:txBody>
      </p:sp>
      <p:sp>
        <p:nvSpPr>
          <p:cNvPr id="2" name="TextBox 1"/>
          <p:cNvSpPr txBox="1"/>
          <p:nvPr/>
        </p:nvSpPr>
        <p:spPr bwMode="auto">
          <a:xfrm>
            <a:off x="4747220" y="5094200"/>
            <a:ext cx="3434449" cy="623248"/>
          </a:xfrm>
          <a:prstGeom prst="rect">
            <a:avLst/>
          </a:prstGeom>
          <a:noFill/>
          <a:ln w="9525">
            <a:noFill/>
            <a:miter lim="800000"/>
            <a:headEnd/>
            <a:tailEnd/>
          </a:ln>
          <a:effectLst/>
        </p:spPr>
        <p:txBody>
          <a:bodyPr vert="horz" wrap="square" lIns="0" tIns="34290" rIns="68580" bIns="34290" numCol="1" rtlCol="0" anchor="ctr" anchorCtr="0" compatLnSpc="1">
            <a:prstTxWarp prst="textNoShape">
              <a:avLst/>
            </a:prstTxWarp>
            <a:spAutoFit/>
          </a:bodyPr>
          <a:lstStyle/>
          <a:p>
            <a:pPr algn="ctr" fontAlgn="base">
              <a:spcBef>
                <a:spcPct val="0"/>
              </a:spcBef>
              <a:spcAft>
                <a:spcPct val="0"/>
              </a:spcAft>
            </a:pPr>
            <a:r>
              <a:rPr lang="en-US" sz="1200" b="1" dirty="0"/>
              <a:t>Magento</a:t>
            </a:r>
            <a:r>
              <a:rPr lang="en-US" sz="1200" dirty="0"/>
              <a:t> is an open-source content management system for e-commerce web sites.</a:t>
            </a:r>
            <a:br>
              <a:rPr lang="en-US" sz="1200" dirty="0"/>
            </a:br>
            <a:r>
              <a:rPr lang="en-US" sz="1200" dirty="0"/>
              <a:t> -  Wikipedia</a:t>
            </a:r>
            <a:endParaRPr lang="en-US" sz="1200" kern="0" dirty="0">
              <a:solidFill>
                <a:srgbClr val="ED8411"/>
              </a:solidFill>
              <a:latin typeface="+mj-lt"/>
              <a:ea typeface="+mj-ea"/>
              <a:cs typeface="+mj-cs"/>
            </a:endParaRPr>
          </a:p>
        </p:txBody>
      </p:sp>
      <p:sp>
        <p:nvSpPr>
          <p:cNvPr id="6" name="TextBox 5"/>
          <p:cNvSpPr txBox="1"/>
          <p:nvPr/>
        </p:nvSpPr>
        <p:spPr bwMode="auto">
          <a:xfrm>
            <a:off x="457199" y="1515389"/>
            <a:ext cx="4748899" cy="1546577"/>
          </a:xfrm>
          <a:prstGeom prst="rect">
            <a:avLst/>
          </a:prstGeom>
          <a:noFill/>
          <a:ln w="9525">
            <a:noFill/>
            <a:miter lim="800000"/>
            <a:headEnd/>
            <a:tailEnd/>
          </a:ln>
          <a:effectLst/>
        </p:spPr>
        <p:txBody>
          <a:bodyPr vert="horz" wrap="square" lIns="0" tIns="34290" rIns="68580" bIns="34290" numCol="1" rtlCol="0" anchor="ctr" anchorCtr="0" compatLnSpc="1">
            <a:prstTxWarp prst="textNoShape">
              <a:avLst/>
            </a:prstTxWarp>
            <a:spAutoFit/>
          </a:bodyPr>
          <a:lstStyle/>
          <a:p>
            <a:pPr marL="342900" indent="-342900" fontAlgn="base">
              <a:spcBef>
                <a:spcPct val="0"/>
              </a:spcBef>
              <a:spcAft>
                <a:spcPct val="0"/>
              </a:spcAft>
              <a:buFont typeface="Arial" panose="020B0604020202020204" pitchFamily="34" charset="0"/>
              <a:buChar char="•"/>
            </a:pPr>
            <a:r>
              <a:rPr lang="en-US" sz="1600" kern="0" dirty="0"/>
              <a:t>Open-source PHP E-Commerce Market Leader</a:t>
            </a:r>
          </a:p>
          <a:p>
            <a:pPr marL="342900" indent="-342900" fontAlgn="base">
              <a:spcBef>
                <a:spcPct val="0"/>
              </a:spcBef>
              <a:spcAft>
                <a:spcPct val="0"/>
              </a:spcAft>
              <a:buFont typeface="Arial" panose="020B0604020202020204" pitchFamily="34" charset="0"/>
              <a:buChar char="•"/>
            </a:pPr>
            <a:r>
              <a:rPr lang="en-US" sz="1600" kern="0" dirty="0"/>
              <a:t>Large community</a:t>
            </a:r>
          </a:p>
          <a:p>
            <a:pPr marL="342900" indent="-342900" fontAlgn="base">
              <a:spcBef>
                <a:spcPct val="0"/>
              </a:spcBef>
              <a:spcAft>
                <a:spcPct val="0"/>
              </a:spcAft>
              <a:buFont typeface="Arial" panose="020B0604020202020204" pitchFamily="34" charset="0"/>
              <a:buChar char="•"/>
            </a:pPr>
            <a:r>
              <a:rPr lang="en-US" sz="1600" kern="0" dirty="0"/>
              <a:t>Full Featured E-Commerce Platform</a:t>
            </a:r>
          </a:p>
          <a:p>
            <a:pPr marL="342900" indent="-342900" fontAlgn="base">
              <a:spcBef>
                <a:spcPct val="0"/>
              </a:spcBef>
              <a:spcAft>
                <a:spcPct val="0"/>
              </a:spcAft>
              <a:buFont typeface="Arial" panose="020B0604020202020204" pitchFamily="34" charset="0"/>
              <a:buChar char="•"/>
            </a:pPr>
            <a:r>
              <a:rPr lang="en-US" sz="1600" kern="0" dirty="0">
                <a:latin typeface="+mj-lt"/>
                <a:ea typeface="+mj-ea"/>
                <a:cs typeface="+mj-cs"/>
              </a:rPr>
              <a:t>Incredibly Flexible &amp; Highly Structured</a:t>
            </a:r>
          </a:p>
          <a:p>
            <a:pPr marL="342900" indent="-342900" fontAlgn="base">
              <a:spcBef>
                <a:spcPct val="0"/>
              </a:spcBef>
              <a:spcAft>
                <a:spcPct val="0"/>
              </a:spcAft>
              <a:buFont typeface="Arial" panose="020B0604020202020204" pitchFamily="34" charset="0"/>
              <a:buChar char="•"/>
            </a:pPr>
            <a:r>
              <a:rPr lang="en-US" sz="1600" kern="0" dirty="0">
                <a:latin typeface="+mj-lt"/>
                <a:ea typeface="+mj-ea"/>
                <a:cs typeface="+mj-cs"/>
              </a:rPr>
              <a:t>Very steep learning curve due to complexity </a:t>
            </a:r>
          </a:p>
          <a:p>
            <a:pPr marL="342900" indent="-342900" fontAlgn="base">
              <a:spcBef>
                <a:spcPct val="0"/>
              </a:spcBef>
              <a:spcAft>
                <a:spcPct val="0"/>
              </a:spcAft>
              <a:buFont typeface="Arial" panose="020B0604020202020204" pitchFamily="34" charset="0"/>
              <a:buChar char="•"/>
            </a:pPr>
            <a:r>
              <a:rPr lang="en-US" sz="1600" kern="0" dirty="0">
                <a:latin typeface="+mj-lt"/>
                <a:ea typeface="+mj-ea"/>
                <a:cs typeface="+mj-cs"/>
              </a:rPr>
              <a:t>Enterprise Edition &amp; Cloud Editions Available</a:t>
            </a:r>
          </a:p>
        </p:txBody>
      </p:sp>
      <p:pic>
        <p:nvPicPr>
          <p:cNvPr id="9220" name="Picture 4" descr="http://www.diclib.com/en_st_electrical/362F2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6099" y="1806458"/>
            <a:ext cx="2516693" cy="15676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bwMode="auto">
          <a:xfrm>
            <a:off x="4835669" y="4054108"/>
            <a:ext cx="3257550" cy="623248"/>
          </a:xfrm>
          <a:prstGeom prst="rect">
            <a:avLst/>
          </a:prstGeom>
          <a:noFill/>
          <a:ln w="9525">
            <a:noFill/>
            <a:miter lim="800000"/>
            <a:headEnd/>
            <a:tailEnd/>
          </a:ln>
          <a:effectLst/>
        </p:spPr>
        <p:txBody>
          <a:bodyPr vert="horz" wrap="square" lIns="0" tIns="34290" rIns="68580" bIns="34290" numCol="1" rtlCol="0" anchor="ctr" anchorCtr="0" compatLnSpc="1">
            <a:prstTxWarp prst="textNoShape">
              <a:avLst/>
            </a:prstTxWarp>
            <a:spAutoFit/>
          </a:bodyPr>
          <a:lstStyle/>
          <a:p>
            <a:pPr algn="ctr" fontAlgn="base">
              <a:spcBef>
                <a:spcPct val="0"/>
              </a:spcBef>
              <a:spcAft>
                <a:spcPct val="0"/>
              </a:spcAft>
            </a:pPr>
            <a:r>
              <a:rPr lang="en-US" i="1" kern="0" dirty="0">
                <a:solidFill>
                  <a:schemeClr val="accent5"/>
                </a:solidFill>
                <a:latin typeface="+mj-lt"/>
                <a:ea typeface="+mj-ea"/>
                <a:cs typeface="+mj-cs"/>
              </a:rPr>
              <a:t>So its not a color, super villain or an electrical generator?</a:t>
            </a:r>
          </a:p>
        </p:txBody>
      </p:sp>
      <p:pic>
        <p:nvPicPr>
          <p:cNvPr id="19458" name="Picture 2" descr="http://i.annihil.us/u/prod/marvel/universe3zx/images/9/90/Magneto_43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370466"/>
            <a:ext cx="2609848" cy="3034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055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 /vendor/ Modules</a:t>
            </a:r>
          </a:p>
        </p:txBody>
      </p:sp>
      <p:sp>
        <p:nvSpPr>
          <p:cNvPr id="5" name="TextBox 4"/>
          <p:cNvSpPr txBox="1"/>
          <p:nvPr/>
        </p:nvSpPr>
        <p:spPr bwMode="auto">
          <a:xfrm>
            <a:off x="838200" y="1981200"/>
            <a:ext cx="7200900" cy="346249"/>
          </a:xfrm>
          <a:prstGeom prst="rect">
            <a:avLst/>
          </a:prstGeom>
          <a:noFill/>
          <a:ln w="9525">
            <a:noFill/>
            <a:miter lim="800000"/>
            <a:headEnd/>
            <a:tailEnd/>
          </a:ln>
          <a:effectLst/>
        </p:spPr>
        <p:txBody>
          <a:bodyPr vert="horz" wrap="square" lIns="0" tIns="34290" rIns="68580" bIns="34290" numCol="1" rtlCol="0" anchor="ctr" anchorCtr="0" compatLnSpc="1">
            <a:prstTxWarp prst="textNoShape">
              <a:avLst/>
            </a:prstTxWarp>
            <a:spAutoFit/>
          </a:bodyPr>
          <a:lstStyle/>
          <a:p>
            <a:pPr fontAlgn="base">
              <a:spcBef>
                <a:spcPct val="0"/>
              </a:spcBef>
              <a:spcAft>
                <a:spcPct val="0"/>
              </a:spcAft>
            </a:pPr>
            <a:r>
              <a:rPr lang="en-US" kern="0" dirty="0">
                <a:latin typeface="Courier New" panose="02070309020205020404" pitchFamily="49" charset="0"/>
                <a:ea typeface="+mj-ea"/>
                <a:cs typeface="Courier New" panose="02070309020205020404" pitchFamily="49" charset="0"/>
              </a:rPr>
              <a:t>/vendor/&lt;vendor-composer-namespace&gt;/&lt;</a:t>
            </a:r>
            <a:r>
              <a:rPr lang="en-US" kern="0" dirty="0" err="1">
                <a:latin typeface="Courier New" panose="02070309020205020404" pitchFamily="49" charset="0"/>
                <a:ea typeface="+mj-ea"/>
                <a:cs typeface="Courier New" panose="02070309020205020404" pitchFamily="49" charset="0"/>
              </a:rPr>
              <a:t>module_name</a:t>
            </a:r>
            <a:r>
              <a:rPr lang="en-US" kern="0" dirty="0">
                <a:latin typeface="Courier New" panose="02070309020205020404" pitchFamily="49" charset="0"/>
                <a:ea typeface="+mj-ea"/>
                <a:cs typeface="Courier New" panose="02070309020205020404" pitchFamily="49" charset="0"/>
              </a:rPr>
              <a:t>&gt; </a:t>
            </a:r>
          </a:p>
        </p:txBody>
      </p:sp>
      <p:sp>
        <p:nvSpPr>
          <p:cNvPr id="6" name="TextBox 5"/>
          <p:cNvSpPr txBox="1"/>
          <p:nvPr/>
        </p:nvSpPr>
        <p:spPr>
          <a:xfrm>
            <a:off x="874486" y="2667000"/>
            <a:ext cx="7467600" cy="1569660"/>
          </a:xfrm>
          <a:prstGeom prst="rect">
            <a:avLst/>
          </a:prstGeom>
          <a:noFill/>
        </p:spPr>
        <p:txBody>
          <a:bodyPr wrap="square" rtlCol="0">
            <a:spAutoFit/>
          </a:bodyPr>
          <a:lstStyle/>
          <a:p>
            <a:pPr algn="l"/>
            <a:r>
              <a:rPr lang="en-US" sz="2400" dirty="0"/>
              <a:t>Modules from composers are auto loaded. </a:t>
            </a:r>
          </a:p>
          <a:p>
            <a:pPr algn="l"/>
            <a:endParaRPr lang="en-US" sz="2400" dirty="0"/>
          </a:p>
          <a:p>
            <a:pPr algn="l"/>
            <a:r>
              <a:rPr lang="en-US" sz="2400" dirty="0"/>
              <a:t>These are registered by:</a:t>
            </a:r>
          </a:p>
          <a:p>
            <a:pPr algn="l"/>
            <a:r>
              <a:rPr lang="en-US" sz="2400" dirty="0"/>
              <a:t> </a:t>
            </a:r>
            <a:r>
              <a:rPr lang="en-US" dirty="0">
                <a:latin typeface="Courier New" panose="02070309020205020404" pitchFamily="49" charset="0"/>
                <a:cs typeface="Courier New" panose="02070309020205020404" pitchFamily="49" charset="0"/>
              </a:rPr>
              <a:t>\Magento\Framework\</a:t>
            </a:r>
            <a:r>
              <a:rPr lang="en-US" dirty="0" err="1">
                <a:latin typeface="Courier New" panose="02070309020205020404" pitchFamily="49" charset="0"/>
                <a:cs typeface="Courier New" panose="02070309020205020404" pitchFamily="49" charset="0"/>
              </a:rPr>
              <a:t>Autoload</a:t>
            </a:r>
            <a:r>
              <a:rPr lang="en-US" dirty="0">
                <a:latin typeface="Courier New" panose="02070309020205020404" pitchFamily="49" charset="0"/>
                <a:cs typeface="Courier New" panose="02070309020205020404" pitchFamily="49" charset="0"/>
              </a:rPr>
              <a:t>\ </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80251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0" i="1" dirty="0"/>
              <a:t>The Magento Framework controls how application components interact, including request flow, routing, indexing, caching, and exception handling. </a:t>
            </a:r>
          </a:p>
          <a:p>
            <a:pPr marL="0" indent="0">
              <a:buNone/>
            </a:pPr>
            <a:endParaRPr lang="en-US" b="0" i="1" dirty="0"/>
          </a:p>
          <a:p>
            <a:pPr marL="0" indent="0">
              <a:buNone/>
            </a:pPr>
            <a:r>
              <a:rPr lang="en-US" dirty="0"/>
              <a:t>Framework Responsibilities</a:t>
            </a:r>
          </a:p>
          <a:p>
            <a:r>
              <a:rPr lang="en-US" b="0" dirty="0"/>
              <a:t>Handles HTTP protocols</a:t>
            </a:r>
          </a:p>
          <a:p>
            <a:r>
              <a:rPr lang="en-US" b="0" dirty="0"/>
              <a:t>Interacts with Database and Filesystem</a:t>
            </a:r>
          </a:p>
          <a:p>
            <a:r>
              <a:rPr lang="en-US" b="0" dirty="0"/>
              <a:t>Renders Content</a:t>
            </a:r>
          </a:p>
          <a:p>
            <a:endParaRPr lang="en-US" dirty="0"/>
          </a:p>
        </p:txBody>
      </p:sp>
      <p:sp>
        <p:nvSpPr>
          <p:cNvPr id="3" name="Title 2"/>
          <p:cNvSpPr>
            <a:spLocks noGrp="1"/>
          </p:cNvSpPr>
          <p:nvPr>
            <p:ph type="title"/>
          </p:nvPr>
        </p:nvSpPr>
        <p:spPr/>
        <p:txBody>
          <a:bodyPr/>
          <a:lstStyle/>
          <a:p>
            <a:r>
              <a:rPr lang="en-US" dirty="0"/>
              <a:t>Magento 2 – lib/internal/Magento/Framework</a:t>
            </a:r>
          </a:p>
        </p:txBody>
      </p:sp>
      <p:sp>
        <p:nvSpPr>
          <p:cNvPr id="4" name="TextBox 3"/>
          <p:cNvSpPr txBox="1"/>
          <p:nvPr/>
        </p:nvSpPr>
        <p:spPr>
          <a:xfrm>
            <a:off x="838200" y="5933259"/>
            <a:ext cx="8461828" cy="300082"/>
          </a:xfrm>
          <a:prstGeom prst="rect">
            <a:avLst/>
          </a:prstGeom>
          <a:noFill/>
        </p:spPr>
        <p:txBody>
          <a:bodyPr wrap="square" rtlCol="0">
            <a:spAutoFit/>
          </a:bodyPr>
          <a:lstStyle/>
          <a:p>
            <a:r>
              <a:rPr lang="en-US" sz="1350" i="1" dirty="0"/>
              <a:t>More reading: http://devdocs.magento.com/guides/v2.0/architecture/archi_perspectives/framework.html</a:t>
            </a:r>
          </a:p>
        </p:txBody>
      </p:sp>
    </p:spTree>
    <p:extLst>
      <p:ext uri="{BB962C8B-B14F-4D97-AF65-F5344CB8AC3E}">
        <p14:creationId xmlns:p14="http://schemas.microsoft.com/office/powerpoint/2010/main" val="26248919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 lib/Magento/Framework</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6354651"/>
              </p:ext>
            </p:extLst>
          </p:nvPr>
        </p:nvGraphicFramePr>
        <p:xfrm>
          <a:off x="468312" y="1905001"/>
          <a:ext cx="8066088" cy="4033208"/>
        </p:xfrm>
        <a:graphic>
          <a:graphicData uri="http://schemas.openxmlformats.org/drawingml/2006/table">
            <a:tbl>
              <a:tblPr firstRow="1" bandRow="1">
                <a:tableStyleId>{5C22544A-7EE6-4342-B048-85BDC9FD1C3A}</a:tableStyleId>
              </a:tblPr>
              <a:tblGrid>
                <a:gridCol w="3467956">
                  <a:extLst>
                    <a:ext uri="{9D8B030D-6E8A-4147-A177-3AD203B41FA5}">
                      <a16:colId xmlns:a16="http://schemas.microsoft.com/office/drawing/2014/main" xmlns="" val="20000"/>
                    </a:ext>
                  </a:extLst>
                </a:gridCol>
                <a:gridCol w="4598132">
                  <a:extLst>
                    <a:ext uri="{9D8B030D-6E8A-4147-A177-3AD203B41FA5}">
                      <a16:colId xmlns:a16="http://schemas.microsoft.com/office/drawing/2014/main" xmlns="" val="20001"/>
                    </a:ext>
                  </a:extLst>
                </a:gridCol>
              </a:tblGrid>
              <a:tr h="249778">
                <a:tc>
                  <a:txBody>
                    <a:bodyPr/>
                    <a:lstStyle/>
                    <a:p>
                      <a:pPr algn="l"/>
                      <a:r>
                        <a:rPr lang="en-US" sz="1400" dirty="0"/>
                        <a:t>Namespace</a:t>
                      </a:r>
                    </a:p>
                  </a:txBody>
                  <a:tcPr marL="68580" marR="68580" marT="34290" marB="34290"/>
                </a:tc>
                <a:tc>
                  <a:txBody>
                    <a:bodyPr/>
                    <a:lstStyle/>
                    <a:p>
                      <a:r>
                        <a:rPr lang="en-US" sz="1400" dirty="0"/>
                        <a:t>Purpose</a:t>
                      </a:r>
                    </a:p>
                  </a:txBody>
                  <a:tcPr marL="68580" marR="68580" marT="34290" marB="34290"/>
                </a:tc>
                <a:extLst>
                  <a:ext uri="{0D108BD9-81ED-4DB2-BD59-A6C34878D82A}">
                    <a16:rowId xmlns:a16="http://schemas.microsoft.com/office/drawing/2014/main" xmlns="" val="10000"/>
                  </a:ext>
                </a:extLst>
              </a:tr>
              <a:tr h="627820">
                <a:tc>
                  <a:txBody>
                    <a:bodyPr/>
                    <a:lstStyle/>
                    <a:p>
                      <a:pPr algn="l"/>
                      <a:r>
                        <a:rPr lang="en-US" sz="1400" dirty="0"/>
                        <a:t>Magento\Framework\Object</a:t>
                      </a:r>
                      <a:br>
                        <a:rPr lang="en-US" sz="1400" dirty="0"/>
                      </a:br>
                      <a:endParaRPr lang="en-US" sz="1400" dirty="0"/>
                    </a:p>
                  </a:txBody>
                  <a:tcPr marL="68580" marR="68580" marT="34290" marB="34290"/>
                </a:tc>
                <a:tc>
                  <a:txBody>
                    <a:bodyPr/>
                    <a:lstStyle/>
                    <a:p>
                      <a:r>
                        <a:rPr lang="en-US" sz="1400" dirty="0"/>
                        <a:t>Provides standard functionality</a:t>
                      </a:r>
                      <a:r>
                        <a:rPr lang="en-US" sz="1400" baseline="0" dirty="0"/>
                        <a:t> for storing and retrieving data through magic methods, and the base class for most Magento classes.</a:t>
                      </a:r>
                      <a:endParaRPr lang="en-US" sz="1400" dirty="0"/>
                    </a:p>
                  </a:txBody>
                  <a:tcPr marL="68580" marR="68580" marT="34290" marB="34290"/>
                </a:tc>
                <a:extLst>
                  <a:ext uri="{0D108BD9-81ED-4DB2-BD59-A6C34878D82A}">
                    <a16:rowId xmlns:a16="http://schemas.microsoft.com/office/drawing/2014/main" xmlns="" val="10001"/>
                  </a:ext>
                </a:extLst>
              </a:tr>
              <a:tr h="609599">
                <a:tc>
                  <a:txBody>
                    <a:bodyPr/>
                    <a:lstStyle/>
                    <a:p>
                      <a:pPr algn="l"/>
                      <a:r>
                        <a:rPr lang="en-US" sz="1400" dirty="0"/>
                        <a:t>Magento\Framework\Object\Model</a:t>
                      </a:r>
                      <a:endParaRPr lang="en-US" sz="1400" i="1" u="none" dirty="0"/>
                    </a:p>
                  </a:txBody>
                  <a:tcPr marL="68580" marR="68580" marT="34290" marB="34290"/>
                </a:tc>
                <a:tc>
                  <a:txBody>
                    <a:bodyPr/>
                    <a:lstStyle/>
                    <a:p>
                      <a:r>
                        <a:rPr lang="en-US" sz="1400" dirty="0"/>
                        <a:t>Base model that</a:t>
                      </a:r>
                      <a:r>
                        <a:rPr lang="en-US" sz="1400" baseline="0" dirty="0"/>
                        <a:t> nearly all Magento Model classes extend from.</a:t>
                      </a:r>
                      <a:endParaRPr lang="en-US" sz="1400" dirty="0"/>
                    </a:p>
                  </a:txBody>
                  <a:tcPr marL="68580" marR="68580" marT="34290" marB="34290"/>
                </a:tc>
                <a:extLst>
                  <a:ext uri="{0D108BD9-81ED-4DB2-BD59-A6C34878D82A}">
                    <a16:rowId xmlns:a16="http://schemas.microsoft.com/office/drawing/2014/main" xmlns="" val="10002"/>
                  </a:ext>
                </a:extLst>
              </a:tr>
              <a:tr h="307594">
                <a:tc>
                  <a:txBody>
                    <a:bodyPr/>
                    <a:lstStyle/>
                    <a:p>
                      <a:pPr algn="l"/>
                      <a:r>
                        <a:rPr lang="en-US" sz="1400" dirty="0"/>
                        <a:t>Magento\Framework\Object\View</a:t>
                      </a:r>
                      <a:endParaRPr lang="en-US" sz="1400" i="1" dirty="0"/>
                    </a:p>
                  </a:txBody>
                  <a:tcPr marL="68580" marR="68580" marT="34290" marB="34290"/>
                </a:tc>
                <a:tc>
                  <a:txBody>
                    <a:bodyPr/>
                    <a:lstStyle/>
                    <a:p>
                      <a:r>
                        <a:rPr lang="en-US" sz="1400" dirty="0"/>
                        <a:t>Renders pages and layouts</a:t>
                      </a:r>
                    </a:p>
                  </a:txBody>
                  <a:tcPr marL="68580" marR="68580" marT="34290" marB="34290"/>
                </a:tc>
                <a:extLst>
                  <a:ext uri="{0D108BD9-81ED-4DB2-BD59-A6C34878D82A}">
                    <a16:rowId xmlns:a16="http://schemas.microsoft.com/office/drawing/2014/main" xmlns="" val="10003"/>
                  </a:ext>
                </a:extLst>
              </a:tr>
              <a:tr h="302006">
                <a:tc>
                  <a:txBody>
                    <a:bodyPr/>
                    <a:lstStyle/>
                    <a:p>
                      <a:pPr algn="l"/>
                      <a:r>
                        <a:rPr lang="en-US" sz="1400" dirty="0"/>
                        <a:t>Magento\Framework\</a:t>
                      </a:r>
                      <a:r>
                        <a:rPr lang="en-US" sz="1400" dirty="0" err="1"/>
                        <a:t>ObjectManager</a:t>
                      </a:r>
                      <a:endParaRPr lang="en-US" sz="1400" i="1"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Provides dependency injection</a:t>
                      </a:r>
                      <a:r>
                        <a:rPr lang="en-US" sz="1400" baseline="0" dirty="0"/>
                        <a:t>.</a:t>
                      </a:r>
                      <a:endParaRPr lang="en-US" sz="1400" dirty="0"/>
                    </a:p>
                  </a:txBody>
                  <a:tcPr marL="68580" marR="68580" marT="34290" marB="34290"/>
                </a:tc>
                <a:extLst>
                  <a:ext uri="{0D108BD9-81ED-4DB2-BD59-A6C34878D82A}">
                    <a16:rowId xmlns:a16="http://schemas.microsoft.com/office/drawing/2014/main" xmlns="" val="150306753"/>
                  </a:ext>
                </a:extLst>
              </a:tr>
              <a:tr h="607803">
                <a:tc>
                  <a:txBody>
                    <a:bodyPr/>
                    <a:lstStyle/>
                    <a:p>
                      <a:pPr algn="l"/>
                      <a:r>
                        <a:rPr lang="en-US" sz="1400" dirty="0"/>
                        <a:t>Magento\Framework\App</a:t>
                      </a:r>
                      <a:endParaRPr lang="en-US" sz="1400" i="1" dirty="0"/>
                    </a:p>
                  </a:txBody>
                  <a:tcPr marL="68580" marR="68580" marT="34290" marB="34290"/>
                </a:tc>
                <a:tc>
                  <a:txBody>
                    <a:bodyPr/>
                    <a:lstStyle/>
                    <a:p>
                      <a:r>
                        <a:rPr lang="en-US" sz="1400" dirty="0"/>
                        <a:t>Framework code</a:t>
                      </a:r>
                      <a:r>
                        <a:rPr lang="en-US" sz="1400" baseline="0" dirty="0"/>
                        <a:t> that handles the </a:t>
                      </a:r>
                      <a:r>
                        <a:rPr lang="en-US" sz="1400" dirty="0"/>
                        <a:t>Magento application</a:t>
                      </a:r>
                      <a:r>
                        <a:rPr lang="en-US" sz="1400" baseline="0" dirty="0"/>
                        <a:t> bootstrap, base </a:t>
                      </a:r>
                      <a:r>
                        <a:rPr lang="en-US" sz="1400" baseline="0" dirty="0" err="1"/>
                        <a:t>config</a:t>
                      </a:r>
                      <a:r>
                        <a:rPr lang="en-US" sz="1400" baseline="0" dirty="0"/>
                        <a:t> load, routing, and context.</a:t>
                      </a:r>
                      <a:endParaRPr lang="en-US" sz="1400" dirty="0"/>
                    </a:p>
                  </a:txBody>
                  <a:tcPr marL="68580" marR="68580" marT="34290" marB="34290"/>
                </a:tc>
                <a:extLst>
                  <a:ext uri="{0D108BD9-81ED-4DB2-BD59-A6C34878D82A}">
                    <a16:rowId xmlns:a16="http://schemas.microsoft.com/office/drawing/2014/main" xmlns="" val="3500021229"/>
                  </a:ext>
                </a:extLst>
              </a:tr>
              <a:tr h="60780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dirty="0"/>
                        <a:t>Magento\Framework\</a:t>
                      </a:r>
                      <a:r>
                        <a:rPr lang="en-US" sz="1400" dirty="0" err="1"/>
                        <a:t>Config</a:t>
                      </a:r>
                      <a:endParaRPr lang="en-US" sz="1400" i="1" dirty="0"/>
                    </a:p>
                  </a:txBody>
                  <a:tcPr marL="68580" marR="68580" marT="34290" marB="34290"/>
                </a:tc>
                <a:tc>
                  <a:txBody>
                    <a:bodyPr/>
                    <a:lstStyle/>
                    <a:p>
                      <a:r>
                        <a:rPr lang="en-US" sz="1400" dirty="0"/>
                        <a:t>Generic configuration reader</a:t>
                      </a:r>
                      <a:r>
                        <a:rPr lang="en-US" sz="1400" baseline="0" dirty="0"/>
                        <a:t> and specialized readers for each </a:t>
                      </a:r>
                      <a:r>
                        <a:rPr lang="en-US" sz="1400" baseline="0" dirty="0" err="1"/>
                        <a:t>config</a:t>
                      </a:r>
                      <a:r>
                        <a:rPr lang="en-US" sz="1400" baseline="0" dirty="0"/>
                        <a:t> type.</a:t>
                      </a:r>
                      <a:endParaRPr lang="en-US" sz="1400" dirty="0"/>
                    </a:p>
                  </a:txBody>
                  <a:tcPr marL="68580" marR="68580" marT="34290" marB="34290"/>
                </a:tc>
                <a:extLst>
                  <a:ext uri="{0D108BD9-81ED-4DB2-BD59-A6C34878D82A}">
                    <a16:rowId xmlns:a16="http://schemas.microsoft.com/office/drawing/2014/main" xmlns="" val="2994931700"/>
                  </a:ext>
                </a:extLst>
              </a:tr>
              <a:tr h="607803">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dirty="0"/>
                        <a:t>Magento\Framework\Event</a:t>
                      </a:r>
                      <a:endParaRPr lang="en-US" sz="1400" i="1" dirty="0"/>
                    </a:p>
                  </a:txBody>
                  <a:tcPr marL="68580" marR="68580" marT="34290" marB="34290"/>
                </a:tc>
                <a:tc>
                  <a:txBody>
                    <a:bodyPr/>
                    <a:lstStyle/>
                    <a:p>
                      <a:r>
                        <a:rPr lang="en-US" sz="1400" dirty="0"/>
                        <a:t>Handles events</a:t>
                      </a:r>
                      <a:r>
                        <a:rPr lang="en-US" sz="1400" baseline="0" dirty="0"/>
                        <a:t> and observers.</a:t>
                      </a:r>
                      <a:endParaRPr lang="en-US" sz="1400" dirty="0"/>
                    </a:p>
                  </a:txBody>
                  <a:tcPr marL="68580" marR="68580" marT="34290" marB="34290"/>
                </a:tc>
                <a:extLst>
                  <a:ext uri="{0D108BD9-81ED-4DB2-BD59-A6C34878D82A}">
                    <a16:rowId xmlns:a16="http://schemas.microsoft.com/office/drawing/2014/main" xmlns="" val="3457827369"/>
                  </a:ext>
                </a:extLst>
              </a:tr>
            </a:tbl>
          </a:graphicData>
        </a:graphic>
      </p:graphicFrame>
    </p:spTree>
    <p:extLst>
      <p:ext uri="{BB962C8B-B14F-4D97-AF65-F5344CB8AC3E}">
        <p14:creationId xmlns:p14="http://schemas.microsoft.com/office/powerpoint/2010/main" val="25022066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Core Directory Overview</a:t>
            </a:r>
          </a:p>
        </p:txBody>
      </p:sp>
      <p:graphicFrame>
        <p:nvGraphicFramePr>
          <p:cNvPr id="4" name="Table 3"/>
          <p:cNvGraphicFramePr>
            <a:graphicFrameLocks noGrp="1"/>
          </p:cNvGraphicFramePr>
          <p:nvPr>
            <p:extLst>
              <p:ext uri="{D42A27DB-BD31-4B8C-83A1-F6EECF244321}">
                <p14:modId xmlns:p14="http://schemas.microsoft.com/office/powerpoint/2010/main" val="2566048644"/>
              </p:ext>
            </p:extLst>
          </p:nvPr>
        </p:nvGraphicFramePr>
        <p:xfrm>
          <a:off x="457200" y="2438400"/>
          <a:ext cx="7848600" cy="3429000"/>
        </p:xfrm>
        <a:graphic>
          <a:graphicData uri="http://schemas.openxmlformats.org/drawingml/2006/table">
            <a:tbl>
              <a:tblPr firstRow="1" bandRow="1">
                <a:tableStyleId>{5C22544A-7EE6-4342-B048-85BDC9FD1C3A}</a:tableStyleId>
              </a:tblPr>
              <a:tblGrid>
                <a:gridCol w="4385982">
                  <a:extLst>
                    <a:ext uri="{9D8B030D-6E8A-4147-A177-3AD203B41FA5}">
                      <a16:colId xmlns:a16="http://schemas.microsoft.com/office/drawing/2014/main" xmlns="" val="20000"/>
                    </a:ext>
                  </a:extLst>
                </a:gridCol>
                <a:gridCol w="3462618">
                  <a:extLst>
                    <a:ext uri="{9D8B030D-6E8A-4147-A177-3AD203B41FA5}">
                      <a16:colId xmlns:a16="http://schemas.microsoft.com/office/drawing/2014/main" xmlns="" val="20001"/>
                    </a:ext>
                  </a:extLst>
                </a:gridCol>
              </a:tblGrid>
              <a:tr h="421398">
                <a:tc>
                  <a:txBody>
                    <a:bodyPr/>
                    <a:lstStyle/>
                    <a:p>
                      <a:r>
                        <a:rPr lang="en-US" sz="1800" dirty="0"/>
                        <a:t>Path</a:t>
                      </a:r>
                    </a:p>
                  </a:txBody>
                  <a:tcPr marL="68580" marR="68580" marT="34290" marB="34290"/>
                </a:tc>
                <a:tc>
                  <a:txBody>
                    <a:bodyPr/>
                    <a:lstStyle/>
                    <a:p>
                      <a:r>
                        <a:rPr lang="en-US" sz="1800" dirty="0"/>
                        <a:t>Usage</a:t>
                      </a:r>
                    </a:p>
                  </a:txBody>
                  <a:tcPr marL="68580" marR="68580" marT="34290" marB="34290"/>
                </a:tc>
                <a:extLst>
                  <a:ext uri="{0D108BD9-81ED-4DB2-BD59-A6C34878D82A}">
                    <a16:rowId xmlns:a16="http://schemas.microsoft.com/office/drawing/2014/main" xmlns="" val="10000"/>
                  </a:ext>
                </a:extLst>
              </a:tr>
              <a:tr h="1092666">
                <a:tc>
                  <a:txBody>
                    <a:bodyPr/>
                    <a:lstStyle/>
                    <a:p>
                      <a:r>
                        <a:rPr lang="en-US" sz="1800" dirty="0"/>
                        <a:t>/app/design/</a:t>
                      </a:r>
                      <a:r>
                        <a:rPr lang="en-US" sz="1800" dirty="0" err="1"/>
                        <a:t>adminhtml</a:t>
                      </a:r>
                      <a:r>
                        <a:rPr lang="en-US" sz="1800" dirty="0"/>
                        <a:t>/Magento/backend</a:t>
                      </a:r>
                      <a:br>
                        <a:rPr lang="en-US" sz="1800" dirty="0"/>
                      </a:br>
                      <a:endParaRPr lang="en-US" sz="1800" dirty="0"/>
                    </a:p>
                  </a:txBody>
                  <a:tcPr marL="68580" marR="68580" marT="34290" marB="34290"/>
                </a:tc>
                <a:tc>
                  <a:txBody>
                    <a:bodyPr/>
                    <a:lstStyle/>
                    <a:p>
                      <a:r>
                        <a:rPr lang="en-US" sz="1800" dirty="0"/>
                        <a:t>Default </a:t>
                      </a:r>
                      <a:r>
                        <a:rPr lang="en-US" sz="1800" dirty="0" err="1"/>
                        <a:t>adminhtml</a:t>
                      </a:r>
                      <a:r>
                        <a:rPr lang="en-US" sz="1800" dirty="0"/>
                        <a:t> design/skin. </a:t>
                      </a:r>
                    </a:p>
                    <a:p>
                      <a:r>
                        <a:rPr lang="en-US" sz="1800" dirty="0"/>
                        <a:t>All components separated</a:t>
                      </a:r>
                      <a:r>
                        <a:rPr lang="en-US" sz="1800" baseline="0" dirty="0"/>
                        <a:t> by module. </a:t>
                      </a:r>
                      <a:endParaRPr lang="en-US" sz="1800" dirty="0"/>
                    </a:p>
                  </a:txBody>
                  <a:tcPr marL="68580" marR="68580" marT="34290" marB="34290"/>
                </a:tc>
                <a:extLst>
                  <a:ext uri="{0D108BD9-81ED-4DB2-BD59-A6C34878D82A}">
                    <a16:rowId xmlns:a16="http://schemas.microsoft.com/office/drawing/2014/main" xmlns="" val="10001"/>
                  </a:ext>
                </a:extLst>
              </a:tr>
              <a:tr h="822270">
                <a:tc>
                  <a:txBody>
                    <a:bodyPr/>
                    <a:lstStyle/>
                    <a:p>
                      <a:r>
                        <a:rPr lang="en-US" sz="1800" dirty="0"/>
                        <a:t>/app/design/frontend/Magento/blank</a:t>
                      </a:r>
                      <a:br>
                        <a:rPr lang="en-US" sz="1800" dirty="0"/>
                      </a:br>
                      <a:endParaRPr lang="en-US" sz="1800" dirty="0"/>
                    </a:p>
                  </a:txBody>
                  <a:tcPr marL="68580" marR="68580" marT="34290" marB="34290"/>
                </a:tc>
                <a:tc>
                  <a:txBody>
                    <a:bodyPr/>
                    <a:lstStyle/>
                    <a:p>
                      <a:r>
                        <a:rPr lang="en-US" sz="1800" dirty="0"/>
                        <a:t>Default empty theme.</a:t>
                      </a:r>
                      <a:r>
                        <a:rPr lang="en-US" sz="1800" baseline="0" dirty="0"/>
                        <a:t> Typically a few default pieces of </a:t>
                      </a:r>
                      <a:r>
                        <a:rPr lang="en-US" sz="1800" baseline="0" dirty="0" err="1"/>
                        <a:t>css</a:t>
                      </a:r>
                      <a:r>
                        <a:rPr lang="en-US" sz="1800" baseline="0" dirty="0"/>
                        <a:t>.</a:t>
                      </a:r>
                      <a:endParaRPr lang="en-US" sz="1800" dirty="0"/>
                    </a:p>
                  </a:txBody>
                  <a:tcPr marL="68580" marR="68580" marT="34290" marB="34290"/>
                </a:tc>
                <a:extLst>
                  <a:ext uri="{0D108BD9-81ED-4DB2-BD59-A6C34878D82A}">
                    <a16:rowId xmlns:a16="http://schemas.microsoft.com/office/drawing/2014/main" xmlns="" val="10002"/>
                  </a:ext>
                </a:extLst>
              </a:tr>
              <a:tr h="1092666">
                <a:tc>
                  <a:txBody>
                    <a:bodyPr/>
                    <a:lstStyle/>
                    <a:p>
                      <a:r>
                        <a:rPr lang="en-US" sz="1800" dirty="0"/>
                        <a:t>/app/design/frontend/Magento/</a:t>
                      </a:r>
                      <a:r>
                        <a:rPr lang="en-US" sz="1800" dirty="0" err="1"/>
                        <a:t>luma</a:t>
                      </a:r>
                      <a:endParaRPr lang="en-US" sz="1800" dirty="0"/>
                    </a:p>
                  </a:txBody>
                  <a:tcPr marL="68580" marR="68580" marT="34290" marB="34290"/>
                </a:tc>
                <a:tc>
                  <a:txBody>
                    <a:bodyPr/>
                    <a:lstStyle/>
                    <a:p>
                      <a:r>
                        <a:rPr lang="en-US" sz="1800" dirty="0"/>
                        <a:t>The default theme for Magento 2. Contains</a:t>
                      </a:r>
                      <a:r>
                        <a:rPr lang="en-US" sz="1800" baseline="0" dirty="0"/>
                        <a:t> layouts, templates, </a:t>
                      </a:r>
                      <a:r>
                        <a:rPr lang="en-US" sz="1800" baseline="0" dirty="0" err="1"/>
                        <a:t>css</a:t>
                      </a:r>
                      <a:r>
                        <a:rPr lang="en-US" sz="1800" baseline="0" dirty="0"/>
                        <a:t> and other components.</a:t>
                      </a:r>
                      <a:endParaRPr lang="en-US" sz="1800" dirty="0"/>
                    </a:p>
                  </a:txBody>
                  <a:tcPr marL="68580" marR="68580" marT="34290" marB="34290"/>
                </a:tc>
                <a:extLst>
                  <a:ext uri="{0D108BD9-81ED-4DB2-BD59-A6C34878D82A}">
                    <a16:rowId xmlns:a16="http://schemas.microsoft.com/office/drawing/2014/main" xmlns="" val="10003"/>
                  </a:ext>
                </a:extLst>
              </a:tr>
            </a:tbl>
          </a:graphicData>
        </a:graphic>
      </p:graphicFrame>
      <p:sp>
        <p:nvSpPr>
          <p:cNvPr id="5" name="TextBox 4"/>
          <p:cNvSpPr txBox="1"/>
          <p:nvPr/>
        </p:nvSpPr>
        <p:spPr bwMode="auto">
          <a:xfrm>
            <a:off x="457200" y="1752457"/>
            <a:ext cx="6057900" cy="392415"/>
          </a:xfrm>
          <a:prstGeom prst="rect">
            <a:avLst/>
          </a:prstGeom>
          <a:noFill/>
          <a:ln w="9525">
            <a:noFill/>
            <a:miter lim="800000"/>
            <a:headEnd/>
            <a:tailEnd/>
          </a:ln>
          <a:effectLst/>
        </p:spPr>
        <p:txBody>
          <a:bodyPr vert="horz" wrap="square" lIns="0" tIns="34290" rIns="68580" bIns="34290" numCol="1" rtlCol="0" anchor="ctr" anchorCtr="0" compatLnSpc="1">
            <a:prstTxWarp prst="textNoShape">
              <a:avLst/>
            </a:prstTxWarp>
            <a:spAutoFit/>
          </a:bodyPr>
          <a:lstStyle/>
          <a:p>
            <a:pPr fontAlgn="base">
              <a:spcBef>
                <a:spcPct val="0"/>
              </a:spcBef>
              <a:spcAft>
                <a:spcPct val="0"/>
              </a:spcAft>
            </a:pPr>
            <a:r>
              <a:rPr lang="en-US" sz="2100" kern="0" dirty="0">
                <a:solidFill>
                  <a:srgbClr val="ED8411"/>
                </a:solidFill>
                <a:latin typeface="+mj-lt"/>
                <a:ea typeface="+mj-ea"/>
                <a:cs typeface="+mj-cs"/>
              </a:rPr>
              <a:t>/app/design/ </a:t>
            </a:r>
          </a:p>
        </p:txBody>
      </p:sp>
    </p:spTree>
    <p:extLst>
      <p:ext uri="{BB962C8B-B14F-4D97-AF65-F5344CB8AC3E}">
        <p14:creationId xmlns:p14="http://schemas.microsoft.com/office/powerpoint/2010/main" val="24010677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7" name="TextBox 6"/>
          <p:cNvSpPr txBox="1"/>
          <p:nvPr/>
        </p:nvSpPr>
        <p:spPr bwMode="auto">
          <a:xfrm>
            <a:off x="1033211" y="2171702"/>
            <a:ext cx="7077579" cy="3577903"/>
          </a:xfrm>
          <a:prstGeom prst="rect">
            <a:avLst/>
          </a:prstGeom>
          <a:noFill/>
          <a:ln w="9525">
            <a:noFill/>
            <a:miter lim="800000"/>
            <a:headEnd/>
            <a:tailEnd/>
          </a:ln>
          <a:effectLst/>
        </p:spPr>
        <p:txBody>
          <a:bodyPr vert="horz" wrap="none" lIns="0" tIns="34290" rIns="68580" bIns="34290" numCol="1" rtlCol="0" anchor="ctr" anchorCtr="0" compatLnSpc="1">
            <a:prstTxWarp prst="textNoShape">
              <a:avLst/>
            </a:prstTxWarp>
            <a:spAutoFit/>
          </a:bodyPr>
          <a:lstStyle/>
          <a:p>
            <a:pPr algn="ctr" fontAlgn="base">
              <a:spcBef>
                <a:spcPct val="0"/>
              </a:spcBef>
              <a:spcAft>
                <a:spcPct val="0"/>
              </a:spcAft>
            </a:pPr>
            <a:r>
              <a:rPr lang="en-US" sz="6000" kern="0" dirty="0">
                <a:solidFill>
                  <a:srgbClr val="ED8411"/>
                </a:solidFill>
                <a:latin typeface="+mj-lt"/>
                <a:ea typeface="+mj-ea"/>
                <a:cs typeface="+mj-cs"/>
              </a:rPr>
              <a:t>WAIT…. What? </a:t>
            </a:r>
            <a:br>
              <a:rPr lang="en-US" sz="6000" kern="0" dirty="0">
                <a:solidFill>
                  <a:srgbClr val="ED8411"/>
                </a:solidFill>
                <a:latin typeface="+mj-lt"/>
                <a:ea typeface="+mj-ea"/>
                <a:cs typeface="+mj-cs"/>
              </a:rPr>
            </a:br>
            <a:endParaRPr lang="en-US" sz="6000" kern="0" dirty="0">
              <a:solidFill>
                <a:srgbClr val="ED8411"/>
              </a:solidFill>
              <a:latin typeface="+mj-lt"/>
              <a:ea typeface="+mj-ea"/>
              <a:cs typeface="+mj-cs"/>
            </a:endParaRPr>
          </a:p>
          <a:p>
            <a:pPr marL="428625" indent="-428625" fontAlgn="base">
              <a:spcBef>
                <a:spcPct val="0"/>
              </a:spcBef>
              <a:spcAft>
                <a:spcPct val="0"/>
              </a:spcAft>
              <a:buFont typeface="Arial" panose="020B0604020202020204" pitchFamily="34" charset="0"/>
              <a:buChar char="•"/>
            </a:pPr>
            <a:r>
              <a:rPr lang="en-US" sz="3600" kern="0" dirty="0">
                <a:solidFill>
                  <a:srgbClr val="ED8411"/>
                </a:solidFill>
                <a:latin typeface="+mj-lt"/>
                <a:ea typeface="+mj-ea"/>
                <a:cs typeface="+mj-cs"/>
              </a:rPr>
              <a:t>/skin/ directory removed? Yes.</a:t>
            </a:r>
            <a:br>
              <a:rPr lang="en-US" sz="3600" kern="0" dirty="0">
                <a:solidFill>
                  <a:srgbClr val="ED8411"/>
                </a:solidFill>
                <a:latin typeface="+mj-lt"/>
                <a:ea typeface="+mj-ea"/>
                <a:cs typeface="+mj-cs"/>
              </a:rPr>
            </a:br>
            <a:endParaRPr lang="en-US" sz="3600" kern="0" dirty="0">
              <a:solidFill>
                <a:srgbClr val="ED8411"/>
              </a:solidFill>
              <a:latin typeface="+mj-lt"/>
              <a:ea typeface="+mj-ea"/>
              <a:cs typeface="+mj-cs"/>
            </a:endParaRPr>
          </a:p>
          <a:p>
            <a:pPr marL="428625" indent="-428625" fontAlgn="base">
              <a:spcBef>
                <a:spcPct val="0"/>
              </a:spcBef>
              <a:spcAft>
                <a:spcPct val="0"/>
              </a:spcAft>
              <a:buFont typeface="Arial" panose="020B0604020202020204" pitchFamily="34" charset="0"/>
              <a:buChar char="•"/>
            </a:pPr>
            <a:r>
              <a:rPr lang="en-US" sz="3600" kern="0" dirty="0">
                <a:solidFill>
                  <a:srgbClr val="ED8411"/>
                </a:solidFill>
                <a:latin typeface="+mj-lt"/>
                <a:ea typeface="+mj-ea"/>
                <a:cs typeface="+mj-cs"/>
              </a:rPr>
              <a:t>What about template overrides? ...</a:t>
            </a:r>
          </a:p>
        </p:txBody>
      </p:sp>
    </p:spTree>
    <p:extLst>
      <p:ext uri="{BB962C8B-B14F-4D97-AF65-F5344CB8AC3E}">
        <p14:creationId xmlns:p14="http://schemas.microsoft.com/office/powerpoint/2010/main" val="19443434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t>Magento 2 Quick Guide</a:t>
            </a:r>
          </a:p>
        </p:txBody>
      </p:sp>
      <p:sp>
        <p:nvSpPr>
          <p:cNvPr id="9" name="Text Placeholder 8"/>
          <p:cNvSpPr>
            <a:spLocks noGrp="1"/>
          </p:cNvSpPr>
          <p:nvPr>
            <p:ph type="body" sz="quarter" idx="10"/>
          </p:nvPr>
        </p:nvSpPr>
        <p:spPr>
          <a:xfrm>
            <a:off x="224971" y="4267200"/>
            <a:ext cx="4514850" cy="1543050"/>
          </a:xfrm>
        </p:spPr>
        <p:txBody>
          <a:bodyPr/>
          <a:lstStyle/>
          <a:p>
            <a:r>
              <a:rPr lang="en-US" sz="1800" dirty="0"/>
              <a:t>Design Patterns</a:t>
            </a:r>
          </a:p>
          <a:p>
            <a:r>
              <a:rPr lang="en-US" sz="1800" dirty="0"/>
              <a:t>Core code</a:t>
            </a:r>
          </a:p>
          <a:p>
            <a:r>
              <a:rPr lang="en-US" sz="2800" b="1" dirty="0"/>
              <a:t>&gt; Module Structure</a:t>
            </a:r>
          </a:p>
          <a:p>
            <a:r>
              <a:rPr lang="en-US" sz="1800" dirty="0"/>
              <a:t>Templates and Design Structure</a:t>
            </a:r>
          </a:p>
          <a:p>
            <a:r>
              <a:rPr lang="en-US" sz="1800" dirty="0"/>
              <a:t>Configuration &amp; Data Structure</a:t>
            </a:r>
          </a:p>
        </p:txBody>
      </p:sp>
    </p:spTree>
    <p:extLst>
      <p:ext uri="{BB962C8B-B14F-4D97-AF65-F5344CB8AC3E}">
        <p14:creationId xmlns:p14="http://schemas.microsoft.com/office/powerpoint/2010/main" val="19206558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295400"/>
            <a:ext cx="7620000" cy="4781550"/>
          </a:xfrm>
        </p:spPr>
        <p:txBody>
          <a:bodyPr/>
          <a:lstStyle/>
          <a:p>
            <a:r>
              <a:rPr lang="en-US" sz="1800" dirty="0"/>
              <a:t>Module Code</a:t>
            </a:r>
          </a:p>
          <a:p>
            <a:pPr lvl="1"/>
            <a:r>
              <a:rPr lang="en-US" sz="1800" dirty="0"/>
              <a:t>Configuration: Module status and </a:t>
            </a:r>
            <a:r>
              <a:rPr lang="en-US" sz="1800" dirty="0" err="1"/>
              <a:t>xpath</a:t>
            </a:r>
            <a:r>
              <a:rPr lang="en-US" sz="1800" dirty="0"/>
              <a:t> configuration values</a:t>
            </a:r>
          </a:p>
          <a:p>
            <a:pPr lvl="1"/>
            <a:r>
              <a:rPr lang="en-US" sz="1800" dirty="0"/>
              <a:t>Blocks: </a:t>
            </a:r>
            <a:r>
              <a:rPr lang="en-US" sz="1800" dirty="0" err="1"/>
              <a:t>php</a:t>
            </a:r>
            <a:r>
              <a:rPr lang="en-US" sz="1800" dirty="0"/>
              <a:t> business logic interface for </a:t>
            </a:r>
            <a:r>
              <a:rPr lang="en-US" sz="1800" dirty="0" err="1"/>
              <a:t>phtml</a:t>
            </a:r>
            <a:r>
              <a:rPr lang="en-US" sz="1800" dirty="0"/>
              <a:t> templates</a:t>
            </a:r>
          </a:p>
          <a:p>
            <a:pPr lvl="1"/>
            <a:r>
              <a:rPr lang="en-US" sz="1800" dirty="0"/>
              <a:t>Controllers: request routing</a:t>
            </a:r>
          </a:p>
          <a:p>
            <a:pPr lvl="1"/>
            <a:r>
              <a:rPr lang="en-US" sz="1800" dirty="0"/>
              <a:t>Helpers: general functions and helpers</a:t>
            </a:r>
          </a:p>
          <a:p>
            <a:pPr lvl="1"/>
            <a:r>
              <a:rPr lang="en-US" sz="1800" dirty="0"/>
              <a:t>Models: Business Logic, Resource Models for DB, and Collections</a:t>
            </a:r>
          </a:p>
          <a:p>
            <a:pPr lvl="1"/>
            <a:r>
              <a:rPr lang="en-US" sz="1800" dirty="0"/>
              <a:t>Installers/Upgrade: Simplified compared to Magento 1</a:t>
            </a:r>
          </a:p>
          <a:p>
            <a:pPr lvl="1"/>
            <a:r>
              <a:rPr lang="en-US" sz="1800" dirty="0" err="1"/>
              <a:t>Ui</a:t>
            </a:r>
            <a:r>
              <a:rPr lang="en-US" sz="1800" dirty="0"/>
              <a:t> components : PHP classes tie frontend components to data providers</a:t>
            </a:r>
          </a:p>
          <a:p>
            <a:r>
              <a:rPr lang="en-US" sz="1800" dirty="0"/>
              <a:t>Design Components</a:t>
            </a:r>
            <a:r>
              <a:rPr lang="en-US" sz="1400" dirty="0"/>
              <a:t> (</a:t>
            </a:r>
            <a:r>
              <a:rPr lang="en-US" sz="1400" i="1" dirty="0"/>
              <a:t>now part of the module</a:t>
            </a:r>
            <a:r>
              <a:rPr lang="en-US" sz="1400" dirty="0"/>
              <a:t> </a:t>
            </a:r>
            <a:r>
              <a:rPr lang="en-US" sz="1400" i="1" dirty="0"/>
              <a:t>in the view/ directory)</a:t>
            </a:r>
            <a:endParaRPr lang="en-US" sz="1800" dirty="0"/>
          </a:p>
          <a:p>
            <a:pPr lvl="1"/>
            <a:r>
              <a:rPr lang="en-US" sz="1800" dirty="0"/>
              <a:t>Layouts: XML Configurations   </a:t>
            </a:r>
          </a:p>
          <a:p>
            <a:pPr lvl="1"/>
            <a:r>
              <a:rPr lang="en-US" sz="1800" dirty="0"/>
              <a:t>Templates: </a:t>
            </a:r>
            <a:r>
              <a:rPr lang="en-US" sz="1800" dirty="0" err="1"/>
              <a:t>phtml</a:t>
            </a:r>
            <a:r>
              <a:rPr lang="en-US" sz="1800" dirty="0"/>
              <a:t> templates</a:t>
            </a:r>
          </a:p>
          <a:p>
            <a:pPr lvl="1"/>
            <a:r>
              <a:rPr lang="en-US" sz="1800" dirty="0"/>
              <a:t>Static Files (</a:t>
            </a:r>
            <a:r>
              <a:rPr lang="en-US" sz="1800" dirty="0" err="1"/>
              <a:t>css,js,media</a:t>
            </a:r>
            <a:r>
              <a:rPr lang="en-US" sz="1800" dirty="0"/>
              <a:t>)  </a:t>
            </a:r>
          </a:p>
          <a:p>
            <a:pPr marL="136921" lvl="1" indent="0">
              <a:buNone/>
            </a:pPr>
            <a:endParaRPr lang="en-US" sz="1800" dirty="0"/>
          </a:p>
        </p:txBody>
      </p:sp>
      <p:sp>
        <p:nvSpPr>
          <p:cNvPr id="3" name="Title 2"/>
          <p:cNvSpPr>
            <a:spLocks noGrp="1"/>
          </p:cNvSpPr>
          <p:nvPr>
            <p:ph type="title"/>
          </p:nvPr>
        </p:nvSpPr>
        <p:spPr/>
        <p:txBody>
          <a:bodyPr/>
          <a:lstStyle/>
          <a:p>
            <a:r>
              <a:rPr lang="en-US" dirty="0"/>
              <a:t>Exploring Magento Modules - Overview</a:t>
            </a:r>
          </a:p>
        </p:txBody>
      </p:sp>
    </p:spTree>
    <p:extLst>
      <p:ext uri="{BB962C8B-B14F-4D97-AF65-F5344CB8AC3E}">
        <p14:creationId xmlns:p14="http://schemas.microsoft.com/office/powerpoint/2010/main" val="21402882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Magento 2 - Minimal Module</a:t>
            </a:r>
          </a:p>
        </p:txBody>
      </p:sp>
      <p:sp>
        <p:nvSpPr>
          <p:cNvPr id="8" name="Content Placeholder 6"/>
          <p:cNvSpPr txBox="1">
            <a:spLocks/>
          </p:cNvSpPr>
          <p:nvPr/>
        </p:nvSpPr>
        <p:spPr bwMode="auto">
          <a:xfrm>
            <a:off x="190499" y="1524000"/>
            <a:ext cx="8991600" cy="2057400"/>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135731" indent="-135731" algn="l" rtl="0" eaLnBrk="1" fontAlgn="base" hangingPunct="1">
              <a:spcBef>
                <a:spcPct val="20000"/>
              </a:spcBef>
              <a:spcAft>
                <a:spcPct val="30000"/>
              </a:spcAft>
              <a:buClr>
                <a:schemeClr val="hlink"/>
              </a:buClr>
              <a:buChar char="•"/>
              <a:defRPr sz="1650" b="1">
                <a:solidFill>
                  <a:schemeClr val="tx1"/>
                </a:solidFill>
                <a:latin typeface="+mn-lt"/>
                <a:ea typeface="+mn-ea"/>
                <a:cs typeface="+mn-cs"/>
              </a:defRPr>
            </a:lvl1pPr>
            <a:lvl2pPr marL="335756" indent="-198835" algn="l" rtl="0" eaLnBrk="1" fontAlgn="base" hangingPunct="1">
              <a:spcBef>
                <a:spcPct val="20000"/>
              </a:spcBef>
              <a:spcAft>
                <a:spcPct val="30000"/>
              </a:spcAft>
              <a:buClr>
                <a:schemeClr val="hlink"/>
              </a:buClr>
              <a:buSzPct val="85000"/>
              <a:buFont typeface="Webdings" pitchFamily="18" charset="2"/>
              <a:buChar char="4"/>
              <a:defRPr sz="1500">
                <a:solidFill>
                  <a:schemeClr val="tx1"/>
                </a:solidFill>
                <a:latin typeface="+mn-lt"/>
                <a:cs typeface="+mn-cs"/>
              </a:defRPr>
            </a:lvl2pPr>
            <a:lvl3pPr marL="534591" indent="-129779" algn="l" rtl="0" eaLnBrk="1" fontAlgn="base" hangingPunct="1">
              <a:spcBef>
                <a:spcPct val="20000"/>
              </a:spcBef>
              <a:spcAft>
                <a:spcPct val="30000"/>
              </a:spcAft>
              <a:buChar char="•"/>
              <a:defRPr>
                <a:solidFill>
                  <a:schemeClr val="tx1"/>
                </a:solidFill>
                <a:latin typeface="+mn-lt"/>
                <a:cs typeface="+mn-cs"/>
              </a:defRPr>
            </a:lvl3pPr>
            <a:lvl4pPr marL="740569" indent="-136922" algn="l" rtl="0" eaLnBrk="1" fontAlgn="base" hangingPunct="1">
              <a:spcBef>
                <a:spcPct val="20000"/>
              </a:spcBef>
              <a:spcAft>
                <a:spcPct val="30000"/>
              </a:spcAft>
              <a:buChar char="–"/>
              <a:defRPr sz="1200">
                <a:solidFill>
                  <a:schemeClr val="tx1"/>
                </a:solidFill>
                <a:latin typeface="+mn-lt"/>
                <a:cs typeface="+mn-cs"/>
              </a:defRPr>
            </a:lvl4pPr>
            <a:lvl5pPr marL="871538" indent="-130969" algn="l" rtl="0" eaLnBrk="1" fontAlgn="base" hangingPunct="1">
              <a:spcBef>
                <a:spcPct val="20000"/>
              </a:spcBef>
              <a:spcAft>
                <a:spcPct val="30000"/>
              </a:spcAft>
              <a:buChar char="»"/>
              <a:defRPr sz="1050">
                <a:solidFill>
                  <a:schemeClr val="tx1"/>
                </a:solidFill>
                <a:latin typeface="+mn-lt"/>
                <a:cs typeface="+mn-cs"/>
              </a:defRPr>
            </a:lvl5pPr>
            <a:lvl6pPr marL="1685925" indent="-136922" algn="l" rtl="0" eaLnBrk="1" fontAlgn="base" hangingPunct="1">
              <a:spcBef>
                <a:spcPct val="20000"/>
              </a:spcBef>
              <a:spcAft>
                <a:spcPct val="30000"/>
              </a:spcAft>
              <a:buChar char="»"/>
              <a:defRPr sz="1050">
                <a:solidFill>
                  <a:schemeClr val="tx1"/>
                </a:solidFill>
                <a:latin typeface="+mn-lt"/>
                <a:cs typeface="+mn-cs"/>
              </a:defRPr>
            </a:lvl6pPr>
            <a:lvl7pPr marL="2028825" indent="-136922" algn="l" rtl="0" eaLnBrk="1" fontAlgn="base" hangingPunct="1">
              <a:spcBef>
                <a:spcPct val="20000"/>
              </a:spcBef>
              <a:spcAft>
                <a:spcPct val="30000"/>
              </a:spcAft>
              <a:buChar char="»"/>
              <a:defRPr sz="1050">
                <a:solidFill>
                  <a:schemeClr val="tx1"/>
                </a:solidFill>
                <a:latin typeface="+mn-lt"/>
                <a:cs typeface="+mn-cs"/>
              </a:defRPr>
            </a:lvl7pPr>
            <a:lvl8pPr marL="2371725" indent="-136922" algn="l" rtl="0" eaLnBrk="1" fontAlgn="base" hangingPunct="1">
              <a:spcBef>
                <a:spcPct val="20000"/>
              </a:spcBef>
              <a:spcAft>
                <a:spcPct val="30000"/>
              </a:spcAft>
              <a:buChar char="»"/>
              <a:defRPr sz="1050">
                <a:solidFill>
                  <a:schemeClr val="tx1"/>
                </a:solidFill>
                <a:latin typeface="+mn-lt"/>
                <a:cs typeface="+mn-cs"/>
              </a:defRPr>
            </a:lvl8pPr>
            <a:lvl9pPr marL="2714625" indent="-136922" algn="l" rtl="0" eaLnBrk="1" fontAlgn="base" hangingPunct="1">
              <a:spcBef>
                <a:spcPct val="20000"/>
              </a:spcBef>
              <a:spcAft>
                <a:spcPct val="30000"/>
              </a:spcAft>
              <a:buChar char="»"/>
              <a:defRPr sz="1050">
                <a:solidFill>
                  <a:schemeClr val="tx1"/>
                </a:solidFill>
                <a:latin typeface="+mn-lt"/>
                <a:cs typeface="+mn-cs"/>
              </a:defRPr>
            </a:lvl9pPr>
          </a:lstStyle>
          <a:p>
            <a:r>
              <a:rPr lang="en-US" kern="0" dirty="0"/>
              <a:t>Create a namespace                       </a:t>
            </a:r>
            <a:r>
              <a:rPr lang="en-US" b="0" kern="0" dirty="0">
                <a:latin typeface="Courier New" panose="02070309020205020404" pitchFamily="49" charset="0"/>
                <a:cs typeface="Courier New" panose="02070309020205020404" pitchFamily="49" charset="0"/>
              </a:rPr>
              <a:t>app/code/Workshop</a:t>
            </a:r>
          </a:p>
          <a:p>
            <a:r>
              <a:rPr lang="en-US" kern="0" dirty="0"/>
              <a:t>Create a module directory            </a:t>
            </a:r>
            <a:r>
              <a:rPr lang="en-US" b="0" kern="0" dirty="0">
                <a:latin typeface="Courier New" panose="02070309020205020404" pitchFamily="49" charset="0"/>
                <a:cs typeface="Courier New" panose="02070309020205020404" pitchFamily="49" charset="0"/>
              </a:rPr>
              <a:t>app/code/Workshop/</a:t>
            </a:r>
            <a:r>
              <a:rPr lang="en-US" b="0" kern="0" dirty="0" err="1">
                <a:latin typeface="Courier New" panose="02070309020205020404" pitchFamily="49" charset="0"/>
                <a:cs typeface="Courier New" panose="02070309020205020404" pitchFamily="49" charset="0"/>
              </a:rPr>
              <a:t>Helloworld</a:t>
            </a:r>
            <a:endParaRPr lang="en-US" b="0" kern="0" dirty="0">
              <a:latin typeface="Courier New" panose="02070309020205020404" pitchFamily="49" charset="0"/>
              <a:cs typeface="Courier New" panose="02070309020205020404" pitchFamily="49" charset="0"/>
            </a:endParaRPr>
          </a:p>
          <a:p>
            <a:r>
              <a:rPr lang="en-US" kern="0" dirty="0"/>
              <a:t>Create a </a:t>
            </a:r>
            <a:r>
              <a:rPr lang="en-US" kern="0" dirty="0" err="1"/>
              <a:t>config</a:t>
            </a:r>
            <a:r>
              <a:rPr lang="en-US" kern="0" dirty="0"/>
              <a:t>                                 </a:t>
            </a:r>
            <a:r>
              <a:rPr lang="en-US" b="0" kern="0" dirty="0">
                <a:latin typeface="Courier New" panose="02070309020205020404" pitchFamily="49" charset="0"/>
                <a:cs typeface="Courier New" panose="02070309020205020404" pitchFamily="49" charset="0"/>
              </a:rPr>
              <a:t>app/code/Workshop/</a:t>
            </a:r>
            <a:r>
              <a:rPr lang="en-US" b="0" kern="0" dirty="0" err="1">
                <a:latin typeface="Courier New" panose="02070309020205020404" pitchFamily="49" charset="0"/>
                <a:cs typeface="Courier New" panose="02070309020205020404" pitchFamily="49" charset="0"/>
              </a:rPr>
              <a:t>Helloworld</a:t>
            </a:r>
            <a:r>
              <a:rPr lang="en-US" b="0" kern="0" dirty="0">
                <a:latin typeface="Courier New" panose="02070309020205020404" pitchFamily="49" charset="0"/>
                <a:cs typeface="Courier New" panose="02070309020205020404" pitchFamily="49" charset="0"/>
              </a:rPr>
              <a:t>/</a:t>
            </a:r>
            <a:r>
              <a:rPr lang="en-US" b="0" kern="0" dirty="0" err="1">
                <a:latin typeface="Courier New" panose="02070309020205020404" pitchFamily="49" charset="0"/>
                <a:cs typeface="Courier New" panose="02070309020205020404" pitchFamily="49" charset="0"/>
              </a:rPr>
              <a:t>etc</a:t>
            </a:r>
            <a:r>
              <a:rPr lang="en-US" b="0" kern="0" dirty="0">
                <a:latin typeface="Courier New" panose="02070309020205020404" pitchFamily="49" charset="0"/>
                <a:cs typeface="Courier New" panose="02070309020205020404" pitchFamily="49" charset="0"/>
              </a:rPr>
              <a:t>/module.xml</a:t>
            </a:r>
          </a:p>
          <a:p>
            <a:r>
              <a:rPr lang="en-US" kern="0" dirty="0"/>
              <a:t>Create a </a:t>
            </a:r>
            <a:r>
              <a:rPr lang="en-US" kern="0" dirty="0" err="1"/>
              <a:t>registration.php</a:t>
            </a:r>
            <a:r>
              <a:rPr lang="en-US" kern="0" dirty="0"/>
              <a:t>               </a:t>
            </a:r>
            <a:r>
              <a:rPr lang="en-US" b="0" kern="0" dirty="0">
                <a:latin typeface="Courier New" panose="02070309020205020404" pitchFamily="49" charset="0"/>
                <a:cs typeface="Courier New" panose="02070309020205020404" pitchFamily="49" charset="0"/>
              </a:rPr>
              <a:t>app/code/Workshop/</a:t>
            </a:r>
            <a:r>
              <a:rPr lang="en-US" b="0" kern="0" dirty="0" err="1">
                <a:latin typeface="Courier New" panose="02070309020205020404" pitchFamily="49" charset="0"/>
                <a:cs typeface="Courier New" panose="02070309020205020404" pitchFamily="49" charset="0"/>
              </a:rPr>
              <a:t>Helloworld</a:t>
            </a:r>
            <a:r>
              <a:rPr lang="en-US" b="0" kern="0" dirty="0">
                <a:latin typeface="Courier New" panose="02070309020205020404" pitchFamily="49" charset="0"/>
                <a:cs typeface="Courier New" panose="02070309020205020404" pitchFamily="49" charset="0"/>
              </a:rPr>
              <a:t>/</a:t>
            </a:r>
            <a:r>
              <a:rPr lang="en-US" b="0" kern="0" dirty="0" err="1">
                <a:latin typeface="Courier New" panose="02070309020205020404" pitchFamily="49" charset="0"/>
                <a:cs typeface="Courier New" panose="02070309020205020404" pitchFamily="49" charset="0"/>
              </a:rPr>
              <a:t>registration.php</a:t>
            </a:r>
            <a:endParaRPr lang="en-US" b="0" kern="0" dirty="0">
              <a:latin typeface="Courier New" panose="02070309020205020404" pitchFamily="49" charset="0"/>
              <a:cs typeface="Courier New" panose="02070309020205020404" pitchFamily="49" charset="0"/>
            </a:endParaRPr>
          </a:p>
          <a:p>
            <a:r>
              <a:rPr lang="en-US" kern="0" dirty="0"/>
              <a:t>Run </a:t>
            </a:r>
            <a:r>
              <a:rPr lang="en-US" kern="0" dirty="0" err="1"/>
              <a:t>setup:upgrade</a:t>
            </a:r>
            <a:r>
              <a:rPr lang="en-US" kern="0" dirty="0"/>
              <a:t> in shell            </a:t>
            </a:r>
            <a:r>
              <a:rPr lang="en-US" b="0" kern="0" dirty="0">
                <a:latin typeface="Courier New" panose="02070309020205020404" pitchFamily="49" charset="0"/>
                <a:cs typeface="Courier New" panose="02070309020205020404" pitchFamily="49" charset="0"/>
              </a:rPr>
              <a:t>bin/</a:t>
            </a:r>
            <a:r>
              <a:rPr lang="en-US" b="0" kern="0" dirty="0" err="1">
                <a:latin typeface="Courier New" panose="02070309020205020404" pitchFamily="49" charset="0"/>
                <a:cs typeface="Courier New" panose="02070309020205020404" pitchFamily="49" charset="0"/>
              </a:rPr>
              <a:t>magento</a:t>
            </a:r>
            <a:r>
              <a:rPr lang="en-US" b="0" kern="0" dirty="0">
                <a:latin typeface="Courier New" panose="02070309020205020404" pitchFamily="49" charset="0"/>
                <a:cs typeface="Courier New" panose="02070309020205020404" pitchFamily="49" charset="0"/>
              </a:rPr>
              <a:t> </a:t>
            </a:r>
            <a:r>
              <a:rPr lang="en-US" b="0" kern="0" dirty="0" err="1">
                <a:latin typeface="Courier New" panose="02070309020205020404" pitchFamily="49" charset="0"/>
                <a:cs typeface="Courier New" panose="02070309020205020404" pitchFamily="49" charset="0"/>
              </a:rPr>
              <a:t>setup:upgrade</a:t>
            </a:r>
            <a:r>
              <a:rPr lang="en-US" sz="1800" b="0" kern="0" dirty="0">
                <a:cs typeface="Courier New" panose="02070309020205020404" pitchFamily="49" charset="0"/>
              </a:rPr>
              <a:t> </a:t>
            </a:r>
          </a:p>
          <a:p>
            <a:pPr marL="0" indent="0">
              <a:buFontTx/>
              <a:buNone/>
            </a:pPr>
            <a:endParaRPr lang="en-US" sz="1800" kern="0" dirty="0"/>
          </a:p>
        </p:txBody>
      </p:sp>
      <p:graphicFrame>
        <p:nvGraphicFramePr>
          <p:cNvPr id="10" name="Object 9"/>
          <p:cNvGraphicFramePr>
            <a:graphicFrameLocks noChangeAspect="1"/>
          </p:cNvGraphicFramePr>
          <p:nvPr>
            <p:extLst>
              <p:ext uri="{D42A27DB-BD31-4B8C-83A1-F6EECF244321}">
                <p14:modId xmlns:p14="http://schemas.microsoft.com/office/powerpoint/2010/main" val="3645230063"/>
              </p:ext>
            </p:extLst>
          </p:nvPr>
        </p:nvGraphicFramePr>
        <p:xfrm>
          <a:off x="1066800" y="3441559"/>
          <a:ext cx="7097711" cy="3416441"/>
        </p:xfrm>
        <a:graphic>
          <a:graphicData uri="http://schemas.openxmlformats.org/presentationml/2006/ole">
            <mc:AlternateContent xmlns:mc="http://schemas.openxmlformats.org/markup-compatibility/2006">
              <mc:Choice xmlns:v="urn:schemas-microsoft-com:vml" Requires="v">
                <p:oleObj spid="_x0000_s42008" name="Image" r:id="rId4" imgW="8126640" imgH="3911040" progId="Photoshop.Image.13">
                  <p:embed/>
                </p:oleObj>
              </mc:Choice>
              <mc:Fallback>
                <p:oleObj name="Image" r:id="rId4" imgW="8126640" imgH="3911040" progId="Photoshop.Image.13">
                  <p:embed/>
                  <p:pic>
                    <p:nvPicPr>
                      <p:cNvPr id="0" name=""/>
                      <p:cNvPicPr/>
                      <p:nvPr/>
                    </p:nvPicPr>
                    <p:blipFill>
                      <a:blip r:embed="rId5"/>
                      <a:stretch>
                        <a:fillRect/>
                      </a:stretch>
                    </p:blipFill>
                    <p:spPr>
                      <a:xfrm>
                        <a:off x="1066800" y="3441559"/>
                        <a:ext cx="7097711" cy="3416441"/>
                      </a:xfrm>
                      <a:prstGeom prst="rect">
                        <a:avLst/>
                      </a:prstGeom>
                    </p:spPr>
                  </p:pic>
                </p:oleObj>
              </mc:Fallback>
            </mc:AlternateContent>
          </a:graphicData>
        </a:graphic>
      </p:graphicFrame>
    </p:spTree>
    <p:extLst>
      <p:ext uri="{BB962C8B-B14F-4D97-AF65-F5344CB8AC3E}">
        <p14:creationId xmlns:p14="http://schemas.microsoft.com/office/powerpoint/2010/main" val="28733414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Module – Routes Overview</a:t>
            </a:r>
          </a:p>
        </p:txBody>
      </p:sp>
      <p:sp>
        <p:nvSpPr>
          <p:cNvPr id="8" name="Rectangle 7"/>
          <p:cNvSpPr/>
          <p:nvPr/>
        </p:nvSpPr>
        <p:spPr>
          <a:xfrm>
            <a:off x="-89649" y="2104764"/>
            <a:ext cx="18288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bwMode="auto">
          <a:xfrm>
            <a:off x="967498" y="6293244"/>
            <a:ext cx="6781800" cy="523220"/>
          </a:xfrm>
          <a:prstGeom prst="rect">
            <a:avLst/>
          </a:prstGeom>
          <a:noFill/>
          <a:ln w="9525">
            <a:noFill/>
            <a:miter lim="800000"/>
            <a:headEnd/>
            <a:tailEnd/>
          </a:ln>
          <a:effectLst/>
        </p:spPr>
        <p:txBody>
          <a:bodyPr vert="horz" wrap="square" lIns="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kern="0" cap="none" spc="0" normalizeH="0" baseline="0" noProof="0" dirty="0">
                <a:ln>
                  <a:noFill/>
                </a:ln>
                <a:solidFill>
                  <a:srgbClr val="ED8411"/>
                </a:solidFill>
                <a:effectLst/>
                <a:uLnTx/>
                <a:uFillTx/>
                <a:latin typeface="+mj-lt"/>
                <a:ea typeface="+mj-ea"/>
                <a:cs typeface="+mj-cs"/>
              </a:rPr>
              <a:t>http://mage2.local/workshop/hello/world</a:t>
            </a:r>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216" y="1214617"/>
            <a:ext cx="9074784" cy="2368518"/>
          </a:xfrm>
        </p:spPr>
      </p:pic>
      <p:sp>
        <p:nvSpPr>
          <p:cNvPr id="13" name="Content Placeholder 6"/>
          <p:cNvSpPr txBox="1">
            <a:spLocks/>
          </p:cNvSpPr>
          <p:nvPr/>
        </p:nvSpPr>
        <p:spPr bwMode="auto">
          <a:xfrm>
            <a:off x="152400" y="3595673"/>
            <a:ext cx="8991600" cy="2057400"/>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135731" indent="-135731" algn="l" rtl="0" eaLnBrk="1" fontAlgn="base" hangingPunct="1">
              <a:spcBef>
                <a:spcPct val="20000"/>
              </a:spcBef>
              <a:spcAft>
                <a:spcPct val="30000"/>
              </a:spcAft>
              <a:buClr>
                <a:schemeClr val="hlink"/>
              </a:buClr>
              <a:buChar char="•"/>
              <a:defRPr sz="1650" b="1">
                <a:solidFill>
                  <a:schemeClr val="tx1"/>
                </a:solidFill>
                <a:latin typeface="+mn-lt"/>
                <a:ea typeface="+mn-ea"/>
                <a:cs typeface="+mn-cs"/>
              </a:defRPr>
            </a:lvl1pPr>
            <a:lvl2pPr marL="335756" indent="-198835" algn="l" rtl="0" eaLnBrk="1" fontAlgn="base" hangingPunct="1">
              <a:spcBef>
                <a:spcPct val="20000"/>
              </a:spcBef>
              <a:spcAft>
                <a:spcPct val="30000"/>
              </a:spcAft>
              <a:buClr>
                <a:schemeClr val="hlink"/>
              </a:buClr>
              <a:buSzPct val="85000"/>
              <a:buFont typeface="Webdings" pitchFamily="18" charset="2"/>
              <a:buChar char="4"/>
              <a:defRPr sz="1500">
                <a:solidFill>
                  <a:schemeClr val="tx1"/>
                </a:solidFill>
                <a:latin typeface="+mn-lt"/>
                <a:cs typeface="+mn-cs"/>
              </a:defRPr>
            </a:lvl2pPr>
            <a:lvl3pPr marL="534591" indent="-129779" algn="l" rtl="0" eaLnBrk="1" fontAlgn="base" hangingPunct="1">
              <a:spcBef>
                <a:spcPct val="20000"/>
              </a:spcBef>
              <a:spcAft>
                <a:spcPct val="30000"/>
              </a:spcAft>
              <a:buChar char="•"/>
              <a:defRPr>
                <a:solidFill>
                  <a:schemeClr val="tx1"/>
                </a:solidFill>
                <a:latin typeface="+mn-lt"/>
                <a:cs typeface="+mn-cs"/>
              </a:defRPr>
            </a:lvl3pPr>
            <a:lvl4pPr marL="740569" indent="-136922" algn="l" rtl="0" eaLnBrk="1" fontAlgn="base" hangingPunct="1">
              <a:spcBef>
                <a:spcPct val="20000"/>
              </a:spcBef>
              <a:spcAft>
                <a:spcPct val="30000"/>
              </a:spcAft>
              <a:buChar char="–"/>
              <a:defRPr sz="1200">
                <a:solidFill>
                  <a:schemeClr val="tx1"/>
                </a:solidFill>
                <a:latin typeface="+mn-lt"/>
                <a:cs typeface="+mn-cs"/>
              </a:defRPr>
            </a:lvl4pPr>
            <a:lvl5pPr marL="871538" indent="-130969" algn="l" rtl="0" eaLnBrk="1" fontAlgn="base" hangingPunct="1">
              <a:spcBef>
                <a:spcPct val="20000"/>
              </a:spcBef>
              <a:spcAft>
                <a:spcPct val="30000"/>
              </a:spcAft>
              <a:buChar char="»"/>
              <a:defRPr sz="1050">
                <a:solidFill>
                  <a:schemeClr val="tx1"/>
                </a:solidFill>
                <a:latin typeface="+mn-lt"/>
                <a:cs typeface="+mn-cs"/>
              </a:defRPr>
            </a:lvl5pPr>
            <a:lvl6pPr marL="1685925" indent="-136922" algn="l" rtl="0" eaLnBrk="1" fontAlgn="base" hangingPunct="1">
              <a:spcBef>
                <a:spcPct val="20000"/>
              </a:spcBef>
              <a:spcAft>
                <a:spcPct val="30000"/>
              </a:spcAft>
              <a:buChar char="»"/>
              <a:defRPr sz="1050">
                <a:solidFill>
                  <a:schemeClr val="tx1"/>
                </a:solidFill>
                <a:latin typeface="+mn-lt"/>
                <a:cs typeface="+mn-cs"/>
              </a:defRPr>
            </a:lvl6pPr>
            <a:lvl7pPr marL="2028825" indent="-136922" algn="l" rtl="0" eaLnBrk="1" fontAlgn="base" hangingPunct="1">
              <a:spcBef>
                <a:spcPct val="20000"/>
              </a:spcBef>
              <a:spcAft>
                <a:spcPct val="30000"/>
              </a:spcAft>
              <a:buChar char="»"/>
              <a:defRPr sz="1050">
                <a:solidFill>
                  <a:schemeClr val="tx1"/>
                </a:solidFill>
                <a:latin typeface="+mn-lt"/>
                <a:cs typeface="+mn-cs"/>
              </a:defRPr>
            </a:lvl7pPr>
            <a:lvl8pPr marL="2371725" indent="-136922" algn="l" rtl="0" eaLnBrk="1" fontAlgn="base" hangingPunct="1">
              <a:spcBef>
                <a:spcPct val="20000"/>
              </a:spcBef>
              <a:spcAft>
                <a:spcPct val="30000"/>
              </a:spcAft>
              <a:buChar char="»"/>
              <a:defRPr sz="1050">
                <a:solidFill>
                  <a:schemeClr val="tx1"/>
                </a:solidFill>
                <a:latin typeface="+mn-lt"/>
                <a:cs typeface="+mn-cs"/>
              </a:defRPr>
            </a:lvl8pPr>
            <a:lvl9pPr marL="2714625" indent="-136922" algn="l" rtl="0" eaLnBrk="1" fontAlgn="base" hangingPunct="1">
              <a:spcBef>
                <a:spcPct val="20000"/>
              </a:spcBef>
              <a:spcAft>
                <a:spcPct val="30000"/>
              </a:spcAft>
              <a:buChar char="»"/>
              <a:defRPr sz="1050">
                <a:solidFill>
                  <a:schemeClr val="tx1"/>
                </a:solidFill>
                <a:latin typeface="+mn-lt"/>
                <a:cs typeface="+mn-cs"/>
              </a:defRPr>
            </a:lvl9pPr>
          </a:lstStyle>
          <a:p>
            <a:r>
              <a:rPr lang="en-US" kern="0" dirty="0"/>
              <a:t>Area Front Name: </a:t>
            </a:r>
            <a:r>
              <a:rPr lang="en-US" b="0" kern="0" dirty="0"/>
              <a:t>Declared in routes.xml for the module</a:t>
            </a:r>
          </a:p>
          <a:p>
            <a:r>
              <a:rPr lang="en-US" kern="0" dirty="0"/>
              <a:t>Module Name: </a:t>
            </a:r>
            <a:r>
              <a:rPr lang="en-US" b="0" kern="0" dirty="0"/>
              <a:t>This is a folder inside the controllers folder in the module</a:t>
            </a:r>
          </a:p>
          <a:p>
            <a:r>
              <a:rPr lang="en-US" kern="0" dirty="0"/>
              <a:t>Controller Name:</a:t>
            </a:r>
            <a:r>
              <a:rPr lang="en-US" b="0" kern="0" dirty="0"/>
              <a:t> This is a </a:t>
            </a:r>
            <a:r>
              <a:rPr lang="en-US" b="0" kern="0" dirty="0" err="1"/>
              <a:t>php</a:t>
            </a:r>
            <a:r>
              <a:rPr lang="en-US" b="0" kern="0" dirty="0"/>
              <a:t> class in the folder, that has the execute() method and it extends from \Magento\</a:t>
            </a:r>
            <a:r>
              <a:rPr lang="en-US" b="0" kern="0" dirty="0" err="1"/>
              <a:t>Framwork</a:t>
            </a:r>
            <a:r>
              <a:rPr lang="en-US" b="0" kern="0" dirty="0"/>
              <a:t>\App\Action\Action </a:t>
            </a:r>
            <a:endParaRPr lang="en-US" kern="0" dirty="0"/>
          </a:p>
          <a:p>
            <a:pPr marL="0" indent="0">
              <a:buFontTx/>
              <a:buNone/>
            </a:pPr>
            <a:endParaRPr lang="en-US" sz="1800" kern="0" dirty="0"/>
          </a:p>
        </p:txBody>
      </p:sp>
    </p:spTree>
    <p:extLst>
      <p:ext uri="{BB962C8B-B14F-4D97-AF65-F5344CB8AC3E}">
        <p14:creationId xmlns:p14="http://schemas.microsoft.com/office/powerpoint/2010/main" val="11319417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Module – Controllers</a:t>
            </a:r>
          </a:p>
        </p:txBody>
      </p:sp>
      <p:pic>
        <p:nvPicPr>
          <p:cNvPr id="5" name="Content Placeholder 1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676400" y="1172475"/>
            <a:ext cx="6407784" cy="1672431"/>
          </a:xfrm>
          <a:prstGeom prst="rect">
            <a:avLst/>
          </a:prstGeom>
          <a:noFill/>
          <a:ln w="9525">
            <a:noFill/>
            <a:miter lim="800000"/>
            <a:headEnd/>
            <a:tailEnd/>
          </a:ln>
          <a:effectLst/>
        </p:spPr>
      </p:pic>
      <p:sp>
        <p:nvSpPr>
          <p:cNvPr id="4" name="TextBox 3"/>
          <p:cNvSpPr txBox="1"/>
          <p:nvPr/>
        </p:nvSpPr>
        <p:spPr bwMode="auto">
          <a:xfrm>
            <a:off x="16727" y="2677180"/>
            <a:ext cx="6781800" cy="523220"/>
          </a:xfrm>
          <a:prstGeom prst="rect">
            <a:avLst/>
          </a:prstGeom>
          <a:noFill/>
          <a:ln w="9525">
            <a:noFill/>
            <a:miter lim="800000"/>
            <a:headEnd/>
            <a:tailEnd/>
          </a:ln>
          <a:effectLst/>
        </p:spPr>
        <p:txBody>
          <a:bodyPr vert="horz" wrap="square" lIns="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kern="0" cap="none" spc="0" normalizeH="0" baseline="0" noProof="0" dirty="0">
                <a:ln>
                  <a:noFill/>
                </a:ln>
                <a:solidFill>
                  <a:srgbClr val="ED8411"/>
                </a:solidFill>
                <a:effectLst/>
                <a:uLnTx/>
                <a:uFillTx/>
                <a:latin typeface="+mj-lt"/>
                <a:ea typeface="+mj-ea"/>
                <a:cs typeface="+mj-cs"/>
              </a:rPr>
              <a:t>http://mage2.local/workshop/hello/world</a:t>
            </a:r>
          </a:p>
        </p:txBody>
      </p:sp>
      <p:graphicFrame>
        <p:nvGraphicFramePr>
          <p:cNvPr id="7" name="Object 6"/>
          <p:cNvGraphicFramePr>
            <a:graphicFrameLocks noChangeAspect="1"/>
          </p:cNvGraphicFramePr>
          <p:nvPr>
            <p:extLst>
              <p:ext uri="{D42A27DB-BD31-4B8C-83A1-F6EECF244321}">
                <p14:modId xmlns:p14="http://schemas.microsoft.com/office/powerpoint/2010/main" val="95738397"/>
              </p:ext>
            </p:extLst>
          </p:nvPr>
        </p:nvGraphicFramePr>
        <p:xfrm>
          <a:off x="374940" y="3600205"/>
          <a:ext cx="8311860" cy="2209800"/>
        </p:xfrm>
        <a:graphic>
          <a:graphicData uri="http://schemas.openxmlformats.org/presentationml/2006/ole">
            <mc:AlternateContent xmlns:mc="http://schemas.openxmlformats.org/markup-compatibility/2006">
              <mc:Choice xmlns:v="urn:schemas-microsoft-com:vml" Requires="v">
                <p:oleObj spid="_x0000_s57361" name="Image" r:id="rId4" imgW="6831720" imgH="1815840" progId="Photoshop.Image.13">
                  <p:embed/>
                </p:oleObj>
              </mc:Choice>
              <mc:Fallback>
                <p:oleObj name="Image" r:id="rId4" imgW="6831720" imgH="1815840" progId="Photoshop.Image.13">
                  <p:embed/>
                  <p:pic>
                    <p:nvPicPr>
                      <p:cNvPr id="0" name=""/>
                      <p:cNvPicPr/>
                      <p:nvPr/>
                    </p:nvPicPr>
                    <p:blipFill>
                      <a:blip r:embed="rId5"/>
                      <a:stretch>
                        <a:fillRect/>
                      </a:stretch>
                    </p:blipFill>
                    <p:spPr>
                      <a:xfrm>
                        <a:off x="374940" y="3600205"/>
                        <a:ext cx="8311860" cy="2209800"/>
                      </a:xfrm>
                      <a:prstGeom prst="rect">
                        <a:avLst/>
                      </a:prstGeom>
                    </p:spPr>
                  </p:pic>
                </p:oleObj>
              </mc:Fallback>
            </mc:AlternateContent>
          </a:graphicData>
        </a:graphic>
      </p:graphicFrame>
    </p:spTree>
    <p:extLst>
      <p:ext uri="{BB962C8B-B14F-4D97-AF65-F5344CB8AC3E}">
        <p14:creationId xmlns:p14="http://schemas.microsoft.com/office/powerpoint/2010/main" val="25930229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43050" y="1904408"/>
            <a:ext cx="8229600" cy="3533775"/>
          </a:xfrm>
        </p:spPr>
        <p:txBody>
          <a:bodyPr/>
          <a:lstStyle/>
          <a:p>
            <a:pPr marL="0" indent="0">
              <a:buNone/>
            </a:pPr>
            <a:r>
              <a:rPr lang="en-US" sz="2000" dirty="0"/>
              <a:t>Magento 2.1.1 </a:t>
            </a:r>
            <a:r>
              <a:rPr lang="en-US" sz="2000" i="1" dirty="0"/>
              <a:t>(August 2016)</a:t>
            </a:r>
            <a:br>
              <a:rPr lang="en-US" sz="2000" i="1" dirty="0"/>
            </a:br>
            <a:r>
              <a:rPr lang="en-US" sz="2000" dirty="0"/>
              <a:t/>
            </a:r>
            <a:br>
              <a:rPr lang="en-US" sz="2000" dirty="0"/>
            </a:br>
            <a:r>
              <a:rPr lang="en-US" sz="1600" dirty="0"/>
              <a:t>Released and maturing quickly.</a:t>
            </a:r>
            <a:br>
              <a:rPr lang="en-US" sz="1600" dirty="0"/>
            </a:br>
            <a:r>
              <a:rPr lang="en-US" sz="1600" dirty="0"/>
              <a:t/>
            </a:r>
            <a:br>
              <a:rPr lang="en-US" sz="1600" dirty="0"/>
            </a:br>
            <a:r>
              <a:rPr lang="en-US" sz="1600" dirty="0"/>
              <a:t>Full refactor, introducing modern OO concepts.</a:t>
            </a:r>
          </a:p>
          <a:p>
            <a:pPr marL="0" indent="0">
              <a:buNone/>
            </a:pPr>
            <a:endParaRPr lang="en-US" sz="2000" dirty="0"/>
          </a:p>
          <a:p>
            <a:pPr marL="0" indent="0">
              <a:buNone/>
            </a:pPr>
            <a:endParaRPr lang="en-US" sz="2000" dirty="0"/>
          </a:p>
          <a:p>
            <a:pPr marL="0" indent="0">
              <a:buNone/>
            </a:pPr>
            <a:r>
              <a:rPr lang="en-US" sz="2000" dirty="0"/>
              <a:t>Magento 1.9.2.4 </a:t>
            </a:r>
            <a:r>
              <a:rPr lang="en-US" sz="2000" i="1" dirty="0"/>
              <a:t>(Feb 2016)</a:t>
            </a:r>
          </a:p>
          <a:p>
            <a:pPr marL="0" indent="0">
              <a:buNone/>
            </a:pPr>
            <a:r>
              <a:rPr lang="en-US" sz="1600" dirty="0"/>
              <a:t>Currently still supported, until end of 2018, security patches at minimum.</a:t>
            </a:r>
            <a:br>
              <a:rPr lang="en-US" sz="1600" dirty="0"/>
            </a:br>
            <a:r>
              <a:rPr lang="en-US" sz="1600" dirty="0"/>
              <a:t/>
            </a:r>
            <a:br>
              <a:rPr lang="en-US" sz="1600" dirty="0"/>
            </a:br>
            <a:r>
              <a:rPr lang="en-US" sz="1600" dirty="0"/>
              <a:t>Aging, designed pre-2008. Still has the lions share of Magento installations.</a:t>
            </a:r>
          </a:p>
        </p:txBody>
      </p:sp>
      <p:sp>
        <p:nvSpPr>
          <p:cNvPr id="3" name="Title 2"/>
          <p:cNvSpPr>
            <a:spLocks noGrp="1"/>
          </p:cNvSpPr>
          <p:nvPr>
            <p:ph type="title"/>
          </p:nvPr>
        </p:nvSpPr>
        <p:spPr/>
        <p:txBody>
          <a:bodyPr/>
          <a:lstStyle/>
          <a:p>
            <a:r>
              <a:rPr lang="en-US" dirty="0"/>
              <a:t>Magento Version Landscape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343400"/>
            <a:ext cx="971550" cy="9715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981200"/>
            <a:ext cx="971550" cy="971550"/>
          </a:xfrm>
          <a:prstGeom prst="rect">
            <a:avLst/>
          </a:prstGeom>
        </p:spPr>
      </p:pic>
    </p:spTree>
    <p:extLst>
      <p:ext uri="{BB962C8B-B14F-4D97-AF65-F5344CB8AC3E}">
        <p14:creationId xmlns:p14="http://schemas.microsoft.com/office/powerpoint/2010/main" val="30029549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Module – Controllers</a:t>
            </a:r>
          </a:p>
        </p:txBody>
      </p:sp>
      <p:graphicFrame>
        <p:nvGraphicFramePr>
          <p:cNvPr id="6" name="Object 5"/>
          <p:cNvGraphicFramePr>
            <a:graphicFrameLocks noChangeAspect="1"/>
          </p:cNvGraphicFramePr>
          <p:nvPr>
            <p:extLst>
              <p:ext uri="{D42A27DB-BD31-4B8C-83A1-F6EECF244321}">
                <p14:modId xmlns:p14="http://schemas.microsoft.com/office/powerpoint/2010/main" val="4022289767"/>
              </p:ext>
            </p:extLst>
          </p:nvPr>
        </p:nvGraphicFramePr>
        <p:xfrm>
          <a:off x="533400" y="1371600"/>
          <a:ext cx="7758112" cy="4572000"/>
        </p:xfrm>
        <a:graphic>
          <a:graphicData uri="http://schemas.openxmlformats.org/presentationml/2006/ole">
            <mc:AlternateContent xmlns:mc="http://schemas.openxmlformats.org/markup-compatibility/2006">
              <mc:Choice xmlns:v="urn:schemas-microsoft-com:vml" Requires="v">
                <p:oleObj spid="_x0000_s58383" name="Image" r:id="rId4" imgW="7758720" imgH="4571280" progId="Photoshop.Image.13">
                  <p:embed/>
                </p:oleObj>
              </mc:Choice>
              <mc:Fallback>
                <p:oleObj name="Image" r:id="rId4" imgW="7758720" imgH="4571280" progId="Photoshop.Image.13">
                  <p:embed/>
                  <p:pic>
                    <p:nvPicPr>
                      <p:cNvPr id="0" name=""/>
                      <p:cNvPicPr/>
                      <p:nvPr/>
                    </p:nvPicPr>
                    <p:blipFill>
                      <a:blip r:embed="rId5"/>
                      <a:stretch>
                        <a:fillRect/>
                      </a:stretch>
                    </p:blipFill>
                    <p:spPr>
                      <a:xfrm>
                        <a:off x="533400" y="1371600"/>
                        <a:ext cx="7758112" cy="4572000"/>
                      </a:xfrm>
                      <a:prstGeom prst="rect">
                        <a:avLst/>
                      </a:prstGeom>
                    </p:spPr>
                  </p:pic>
                </p:oleObj>
              </mc:Fallback>
            </mc:AlternateContent>
          </a:graphicData>
        </a:graphic>
      </p:graphicFrame>
    </p:spTree>
    <p:extLst>
      <p:ext uri="{BB962C8B-B14F-4D97-AF65-F5344CB8AC3E}">
        <p14:creationId xmlns:p14="http://schemas.microsoft.com/office/powerpoint/2010/main" val="40293083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 High Level Routing Flow</a:t>
            </a:r>
          </a:p>
        </p:txBody>
      </p:sp>
      <p:sp>
        <p:nvSpPr>
          <p:cNvPr id="11" name="Content Placeholder 10"/>
          <p:cNvSpPr>
            <a:spLocks noGrp="1"/>
          </p:cNvSpPr>
          <p:nvPr>
            <p:ph idx="1"/>
          </p:nvPr>
        </p:nvSpPr>
        <p:spPr/>
        <p:txBody>
          <a:bodyPr/>
          <a:lstStyle/>
          <a:p>
            <a:endParaRPr lang="en-US" dirty="0"/>
          </a:p>
        </p:txBody>
      </p:sp>
      <p:graphicFrame>
        <p:nvGraphicFramePr>
          <p:cNvPr id="12" name="Object 11"/>
          <p:cNvGraphicFramePr>
            <a:graphicFrameLocks noChangeAspect="1"/>
          </p:cNvGraphicFramePr>
          <p:nvPr/>
        </p:nvGraphicFramePr>
        <p:xfrm>
          <a:off x="1052929" y="1143000"/>
          <a:ext cx="7060367" cy="5378908"/>
        </p:xfrm>
        <a:graphic>
          <a:graphicData uri="http://schemas.openxmlformats.org/presentationml/2006/ole">
            <mc:AlternateContent xmlns:mc="http://schemas.openxmlformats.org/markup-compatibility/2006">
              <mc:Choice xmlns:v="urn:schemas-microsoft-com:vml" Requires="v">
                <p:oleObj spid="_x0000_s46097" name="Image" r:id="rId4" imgW="5092200" imgH="3880440" progId="Photoshop.Image.13">
                  <p:embed/>
                </p:oleObj>
              </mc:Choice>
              <mc:Fallback>
                <p:oleObj name="Image" r:id="rId4" imgW="5092200" imgH="3880440" progId="Photoshop.Image.13">
                  <p:embed/>
                  <p:pic>
                    <p:nvPicPr>
                      <p:cNvPr id="12" name="Object 11"/>
                      <p:cNvPicPr/>
                      <p:nvPr/>
                    </p:nvPicPr>
                    <p:blipFill>
                      <a:blip r:embed="rId5"/>
                      <a:stretch>
                        <a:fillRect/>
                      </a:stretch>
                    </p:blipFill>
                    <p:spPr>
                      <a:xfrm>
                        <a:off x="1052929" y="1143000"/>
                        <a:ext cx="7060367" cy="5378908"/>
                      </a:xfrm>
                      <a:prstGeom prst="rect">
                        <a:avLst/>
                      </a:prstGeom>
                    </p:spPr>
                  </p:pic>
                </p:oleObj>
              </mc:Fallback>
            </mc:AlternateContent>
          </a:graphicData>
        </a:graphic>
      </p:graphicFrame>
    </p:spTree>
    <p:extLst>
      <p:ext uri="{BB962C8B-B14F-4D97-AF65-F5344CB8AC3E}">
        <p14:creationId xmlns:p14="http://schemas.microsoft.com/office/powerpoint/2010/main" val="28297770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295400"/>
            <a:ext cx="7086600" cy="4913705"/>
          </a:xfrm>
        </p:spPr>
      </p:pic>
      <p:sp>
        <p:nvSpPr>
          <p:cNvPr id="3" name="Title 2"/>
          <p:cNvSpPr>
            <a:spLocks noGrp="1"/>
          </p:cNvSpPr>
          <p:nvPr>
            <p:ph type="title"/>
          </p:nvPr>
        </p:nvSpPr>
        <p:spPr/>
        <p:txBody>
          <a:bodyPr/>
          <a:lstStyle/>
          <a:p>
            <a:r>
              <a:rPr lang="en-US" dirty="0"/>
              <a:t>Magento 2 – Render Build Process</a:t>
            </a:r>
          </a:p>
        </p:txBody>
      </p:sp>
    </p:spTree>
    <p:extLst>
      <p:ext uri="{BB962C8B-B14F-4D97-AF65-F5344CB8AC3E}">
        <p14:creationId xmlns:p14="http://schemas.microsoft.com/office/powerpoint/2010/main" val="28148245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sz="1800" dirty="0"/>
              <a:t>Gather Layouts</a:t>
            </a:r>
          </a:p>
          <a:p>
            <a:pPr lvl="1"/>
            <a:r>
              <a:rPr lang="en-US" sz="1800" dirty="0"/>
              <a:t>Generate page layout XML</a:t>
            </a:r>
          </a:p>
          <a:p>
            <a:pPr lvl="1"/>
            <a:r>
              <a:rPr lang="en-US" sz="1800" dirty="0"/>
              <a:t>Generate Blocks</a:t>
            </a:r>
          </a:p>
          <a:p>
            <a:pPr lvl="1"/>
            <a:r>
              <a:rPr lang="en-US" sz="1800" dirty="0"/>
              <a:t>Execute output blocks</a:t>
            </a:r>
          </a:p>
          <a:p>
            <a:pPr lvl="1"/>
            <a:r>
              <a:rPr lang="en-US" sz="1800" dirty="0"/>
              <a:t>Include Templates</a:t>
            </a:r>
          </a:p>
          <a:p>
            <a:pPr lvl="1"/>
            <a:r>
              <a:rPr lang="en-US" sz="1800" dirty="0"/>
              <a:t>Execute Child Blocks</a:t>
            </a:r>
          </a:p>
          <a:p>
            <a:pPr lvl="1"/>
            <a:r>
              <a:rPr lang="en-US" sz="1800" dirty="0"/>
              <a:t>Finally flush output</a:t>
            </a:r>
          </a:p>
          <a:p>
            <a:pPr lvl="1"/>
            <a:endParaRPr lang="en-US" sz="1800" dirty="0"/>
          </a:p>
        </p:txBody>
      </p:sp>
      <p:sp>
        <p:nvSpPr>
          <p:cNvPr id="3" name="Title 2"/>
          <p:cNvSpPr>
            <a:spLocks noGrp="1"/>
          </p:cNvSpPr>
          <p:nvPr>
            <p:ph type="title"/>
          </p:nvPr>
        </p:nvSpPr>
        <p:spPr/>
        <p:txBody>
          <a:bodyPr/>
          <a:lstStyle/>
          <a:p>
            <a:r>
              <a:rPr lang="en-US" dirty="0"/>
              <a:t>Magento 2 Module – View Render Flow</a:t>
            </a:r>
          </a:p>
        </p:txBody>
      </p:sp>
      <p:graphicFrame>
        <p:nvGraphicFramePr>
          <p:cNvPr id="4" name="Object 3"/>
          <p:cNvGraphicFramePr>
            <a:graphicFrameLocks noChangeAspect="1"/>
          </p:cNvGraphicFramePr>
          <p:nvPr>
            <p:extLst>
              <p:ext uri="{D42A27DB-BD31-4B8C-83A1-F6EECF244321}">
                <p14:modId xmlns:p14="http://schemas.microsoft.com/office/powerpoint/2010/main" val="4205871176"/>
              </p:ext>
            </p:extLst>
          </p:nvPr>
        </p:nvGraphicFramePr>
        <p:xfrm>
          <a:off x="2817364" y="3058569"/>
          <a:ext cx="558800" cy="609600"/>
        </p:xfrm>
        <a:graphic>
          <a:graphicData uri="http://schemas.openxmlformats.org/presentationml/2006/ole">
            <mc:AlternateContent xmlns:mc="http://schemas.openxmlformats.org/markup-compatibility/2006">
              <mc:Choice xmlns:v="urn:schemas-microsoft-com:vml" Requires="v">
                <p:oleObj spid="_x0000_s59408" name="Image" r:id="rId4" imgW="558720" imgH="609480" progId="Photoshop.Image.13">
                  <p:embed/>
                </p:oleObj>
              </mc:Choice>
              <mc:Fallback>
                <p:oleObj name="Image" r:id="rId4" imgW="558720" imgH="609480" progId="Photoshop.Image.13">
                  <p:embed/>
                  <p:pic>
                    <p:nvPicPr>
                      <p:cNvPr id="0" name=""/>
                      <p:cNvPicPr/>
                      <p:nvPr/>
                    </p:nvPicPr>
                    <p:blipFill>
                      <a:blip r:embed="rId5"/>
                      <a:stretch>
                        <a:fillRect/>
                      </a:stretch>
                    </p:blipFill>
                    <p:spPr>
                      <a:xfrm>
                        <a:off x="2817364" y="3058569"/>
                        <a:ext cx="558800" cy="609600"/>
                      </a:xfrm>
                      <a:prstGeom prst="rect">
                        <a:avLst/>
                      </a:prstGeom>
                    </p:spPr>
                  </p:pic>
                </p:oleObj>
              </mc:Fallback>
            </mc:AlternateContent>
          </a:graphicData>
        </a:graphic>
      </p:graphicFrame>
      <p:sp>
        <p:nvSpPr>
          <p:cNvPr id="5" name="TextBox 4"/>
          <p:cNvSpPr txBox="1"/>
          <p:nvPr/>
        </p:nvSpPr>
        <p:spPr bwMode="auto">
          <a:xfrm>
            <a:off x="3376164" y="2920069"/>
            <a:ext cx="1926169" cy="276999"/>
          </a:xfrm>
          <a:prstGeom prst="rect">
            <a:avLst/>
          </a:prstGeom>
          <a:noFill/>
          <a:ln w="9525">
            <a:noFill/>
            <a:miter lim="800000"/>
            <a:headEnd/>
            <a:tailEnd/>
          </a:ln>
          <a:effectLst/>
        </p:spPr>
        <p:txBody>
          <a:bodyPr vert="horz" wrap="none" lIns="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kern="0" cap="none" spc="0" normalizeH="0" baseline="0" noProof="0" dirty="0">
                <a:ln>
                  <a:noFill/>
                </a:ln>
                <a:solidFill>
                  <a:srgbClr val="4C9FD8"/>
                </a:solidFill>
                <a:effectLst/>
                <a:uLnTx/>
                <a:uFillTx/>
                <a:ea typeface="+mj-ea"/>
                <a:cs typeface="+mj-cs"/>
              </a:rPr>
              <a:t>Loops back to</a:t>
            </a:r>
            <a:r>
              <a:rPr kumimoji="0" lang="en-US" sz="1200" b="0" i="0" u="none" strike="noStrike" kern="0" cap="none" spc="0" normalizeH="0" noProof="0" dirty="0">
                <a:ln>
                  <a:noFill/>
                </a:ln>
                <a:solidFill>
                  <a:srgbClr val="4C9FD8"/>
                </a:solidFill>
                <a:effectLst/>
                <a:uLnTx/>
                <a:uFillTx/>
                <a:ea typeface="+mj-ea"/>
                <a:cs typeface="+mj-cs"/>
              </a:rPr>
              <a:t> load templates</a:t>
            </a:r>
            <a:endParaRPr kumimoji="0" lang="en-US" sz="1200" b="0" i="0" u="none" strike="noStrike" kern="0" cap="none" spc="0" normalizeH="0" baseline="0" noProof="0" dirty="0">
              <a:ln>
                <a:noFill/>
              </a:ln>
              <a:solidFill>
                <a:srgbClr val="4C9FD8"/>
              </a:solidFill>
              <a:effectLst/>
              <a:uLnTx/>
              <a:uFillTx/>
              <a:ea typeface="+mj-ea"/>
              <a:cs typeface="+mj-cs"/>
            </a:endParaRPr>
          </a:p>
        </p:txBody>
      </p:sp>
    </p:spTree>
    <p:extLst>
      <p:ext uri="{BB962C8B-B14F-4D97-AF65-F5344CB8AC3E}">
        <p14:creationId xmlns:p14="http://schemas.microsoft.com/office/powerpoint/2010/main" val="13901854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dirty="0"/>
              <a:t>The Layout XML: Declares the block and template files.</a:t>
            </a:r>
          </a:p>
          <a:p>
            <a:pPr marL="136921" lvl="1" indent="0">
              <a:buNone/>
            </a:pPr>
            <a:r>
              <a:rPr lang="en-US" dirty="0">
                <a:latin typeface="Consolas" panose="020B0609020204030204" pitchFamily="49" charset="0"/>
              </a:rPr>
              <a:t>app/code/</a:t>
            </a:r>
            <a:r>
              <a:rPr lang="en-US" i="1" dirty="0">
                <a:latin typeface="Consolas" panose="020B0609020204030204" pitchFamily="49" charset="0"/>
              </a:rPr>
              <a:t>vendor/module</a:t>
            </a:r>
            <a:r>
              <a:rPr lang="en-US" dirty="0">
                <a:latin typeface="Consolas" panose="020B0609020204030204" pitchFamily="49" charset="0"/>
              </a:rPr>
              <a:t>/view/[frontend/admin]/layout/</a:t>
            </a:r>
            <a:r>
              <a:rPr lang="en-US" i="1" dirty="0">
                <a:latin typeface="Consolas" panose="020B0609020204030204" pitchFamily="49" charset="0"/>
              </a:rPr>
              <a:t>route</a:t>
            </a:r>
            <a:r>
              <a:rPr lang="en-US" dirty="0">
                <a:latin typeface="Consolas" panose="020B0609020204030204" pitchFamily="49" charset="0"/>
              </a:rPr>
              <a:t>.xml</a:t>
            </a:r>
            <a:br>
              <a:rPr lang="en-US" dirty="0">
                <a:latin typeface="Consolas" panose="020B0609020204030204" pitchFamily="49" charset="0"/>
              </a:rPr>
            </a:br>
            <a:endParaRPr lang="en-US" dirty="0">
              <a:latin typeface="Consolas" panose="020B0609020204030204" pitchFamily="49" charset="0"/>
            </a:endParaRPr>
          </a:p>
          <a:p>
            <a:pPr lvl="1"/>
            <a:r>
              <a:rPr lang="en-US" dirty="0"/>
              <a:t>The Block Class: Extends template and implements the _</a:t>
            </a:r>
            <a:r>
              <a:rPr lang="en-US" dirty="0" err="1"/>
              <a:t>prepareLayout</a:t>
            </a:r>
            <a:r>
              <a:rPr lang="en-US" dirty="0"/>
              <a:t>(). </a:t>
            </a:r>
            <a:br>
              <a:rPr lang="en-US" dirty="0"/>
            </a:br>
            <a:r>
              <a:rPr lang="en-US" dirty="0">
                <a:latin typeface="Consolas" panose="020B0609020204030204" pitchFamily="49" charset="0"/>
              </a:rPr>
              <a:t>app/code/vendor/module/Block/</a:t>
            </a:r>
            <a:r>
              <a:rPr lang="en-US" dirty="0" err="1">
                <a:latin typeface="Consolas" panose="020B0609020204030204" pitchFamily="49" charset="0"/>
              </a:rPr>
              <a:t>BlockClass.php</a:t>
            </a:r>
            <a:r>
              <a:rPr lang="en-US" dirty="0">
                <a:latin typeface="Consolas" panose="020B0609020204030204" pitchFamily="49" charset="0"/>
              </a:rPr>
              <a:t/>
            </a:r>
            <a:br>
              <a:rPr lang="en-US" dirty="0">
                <a:latin typeface="Consolas" panose="020B0609020204030204" pitchFamily="49" charset="0"/>
              </a:rPr>
            </a:br>
            <a:endParaRPr lang="en-US" dirty="0"/>
          </a:p>
          <a:p>
            <a:pPr lvl="1"/>
            <a:r>
              <a:rPr lang="en-US" dirty="0"/>
              <a:t>The Template:</a:t>
            </a:r>
            <a:br>
              <a:rPr lang="en-US" dirty="0"/>
            </a:br>
            <a:r>
              <a:rPr lang="en-US" dirty="0">
                <a:latin typeface="Consolas" panose="020B0609020204030204" pitchFamily="49" charset="0"/>
              </a:rPr>
              <a:t>app/code/</a:t>
            </a:r>
            <a:r>
              <a:rPr lang="en-US" i="1" dirty="0">
                <a:latin typeface="Consolas" panose="020B0609020204030204" pitchFamily="49" charset="0"/>
              </a:rPr>
              <a:t>vendor/module</a:t>
            </a:r>
            <a:r>
              <a:rPr lang="en-US" dirty="0">
                <a:latin typeface="Consolas" panose="020B0609020204030204" pitchFamily="49" charset="0"/>
              </a:rPr>
              <a:t>/view/[frontend/admin]/templates/</a:t>
            </a:r>
            <a:r>
              <a:rPr lang="en-US" i="1" dirty="0">
                <a:latin typeface="Consolas" panose="020B0609020204030204" pitchFamily="49" charset="0"/>
              </a:rPr>
              <a:t>template</a:t>
            </a:r>
            <a:r>
              <a:rPr lang="en-US" dirty="0">
                <a:latin typeface="Consolas" panose="020B0609020204030204" pitchFamily="49" charset="0"/>
              </a:rPr>
              <a:t>.xml</a:t>
            </a:r>
          </a:p>
          <a:p>
            <a:pPr lvl="1"/>
            <a:endParaRPr lang="en-US" dirty="0">
              <a:latin typeface="Consolas" panose="020B0609020204030204" pitchFamily="49" charset="0"/>
            </a:endParaRPr>
          </a:p>
          <a:p>
            <a:pPr marL="136921" lvl="1" indent="0">
              <a:buNone/>
            </a:pPr>
            <a:endParaRPr lang="en-US" dirty="0"/>
          </a:p>
          <a:p>
            <a:pPr lvl="1"/>
            <a:endParaRPr lang="en-US" dirty="0"/>
          </a:p>
        </p:txBody>
      </p:sp>
      <p:sp>
        <p:nvSpPr>
          <p:cNvPr id="3" name="Title 2"/>
          <p:cNvSpPr>
            <a:spLocks noGrp="1"/>
          </p:cNvSpPr>
          <p:nvPr>
            <p:ph type="title"/>
          </p:nvPr>
        </p:nvSpPr>
        <p:spPr/>
        <p:txBody>
          <a:bodyPr/>
          <a:lstStyle/>
          <a:p>
            <a:r>
              <a:rPr lang="en-US" dirty="0"/>
              <a:t>Magento 2 – Layouts, Blocks and Templates</a:t>
            </a:r>
          </a:p>
        </p:txBody>
      </p:sp>
    </p:spTree>
    <p:extLst>
      <p:ext uri="{BB962C8B-B14F-4D97-AF65-F5344CB8AC3E}">
        <p14:creationId xmlns:p14="http://schemas.microsoft.com/office/powerpoint/2010/main" val="30291711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038600"/>
            <a:ext cx="8229600" cy="4711700"/>
          </a:xfrm>
        </p:spPr>
        <p:txBody>
          <a:bodyPr/>
          <a:lstStyle/>
          <a:p>
            <a:r>
              <a:rPr lang="en-US" dirty="0"/>
              <a:t>The Block Class</a:t>
            </a:r>
            <a:endParaRPr lang="en-US" dirty="0">
              <a:latin typeface="Consolas" panose="020B0609020204030204" pitchFamily="49" charset="0"/>
            </a:endParaRPr>
          </a:p>
          <a:p>
            <a:pPr marL="136921" lvl="1" indent="0">
              <a:buNone/>
            </a:pPr>
            <a:endParaRPr lang="en-US" dirty="0"/>
          </a:p>
          <a:p>
            <a:pPr lvl="1"/>
            <a:endParaRPr lang="en-US" dirty="0"/>
          </a:p>
        </p:txBody>
      </p:sp>
      <p:sp>
        <p:nvSpPr>
          <p:cNvPr id="3" name="Title 2"/>
          <p:cNvSpPr>
            <a:spLocks noGrp="1"/>
          </p:cNvSpPr>
          <p:nvPr>
            <p:ph type="title"/>
          </p:nvPr>
        </p:nvSpPr>
        <p:spPr/>
        <p:txBody>
          <a:bodyPr/>
          <a:lstStyle/>
          <a:p>
            <a:r>
              <a:rPr lang="en-US" dirty="0"/>
              <a:t>Magento 2 – Layout </a:t>
            </a:r>
            <a:r>
              <a:rPr lang="en-US" dirty="0" err="1"/>
              <a:t>Helloworld</a:t>
            </a:r>
            <a:r>
              <a:rPr lang="en-US" dirty="0"/>
              <a:t> Example</a:t>
            </a:r>
          </a:p>
        </p:txBody>
      </p:sp>
      <p:sp>
        <p:nvSpPr>
          <p:cNvPr id="5" name="Content Placeholder 1"/>
          <p:cNvSpPr txBox="1">
            <a:spLocks/>
          </p:cNvSpPr>
          <p:nvPr/>
        </p:nvSpPr>
        <p:spPr bwMode="auto">
          <a:xfrm>
            <a:off x="457200" y="1185041"/>
            <a:ext cx="8229600" cy="4711700"/>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135731" indent="-135731" algn="l" rtl="0" eaLnBrk="1" fontAlgn="base" hangingPunct="1">
              <a:spcBef>
                <a:spcPct val="20000"/>
              </a:spcBef>
              <a:spcAft>
                <a:spcPct val="30000"/>
              </a:spcAft>
              <a:buClr>
                <a:schemeClr val="hlink"/>
              </a:buClr>
              <a:buChar char="•"/>
              <a:defRPr sz="1650" b="1">
                <a:solidFill>
                  <a:schemeClr val="tx1"/>
                </a:solidFill>
                <a:latin typeface="+mn-lt"/>
                <a:ea typeface="+mn-ea"/>
                <a:cs typeface="+mn-cs"/>
              </a:defRPr>
            </a:lvl1pPr>
            <a:lvl2pPr marL="335756" indent="-198835" algn="l" rtl="0" eaLnBrk="1" fontAlgn="base" hangingPunct="1">
              <a:spcBef>
                <a:spcPct val="20000"/>
              </a:spcBef>
              <a:spcAft>
                <a:spcPct val="30000"/>
              </a:spcAft>
              <a:buClr>
                <a:schemeClr val="hlink"/>
              </a:buClr>
              <a:buSzPct val="85000"/>
              <a:buFont typeface="Webdings" pitchFamily="18" charset="2"/>
              <a:buChar char="4"/>
              <a:defRPr sz="1500">
                <a:solidFill>
                  <a:schemeClr val="tx1"/>
                </a:solidFill>
                <a:latin typeface="+mn-lt"/>
                <a:cs typeface="+mn-cs"/>
              </a:defRPr>
            </a:lvl2pPr>
            <a:lvl3pPr marL="534591" indent="-129779" algn="l" rtl="0" eaLnBrk="1" fontAlgn="base" hangingPunct="1">
              <a:spcBef>
                <a:spcPct val="20000"/>
              </a:spcBef>
              <a:spcAft>
                <a:spcPct val="30000"/>
              </a:spcAft>
              <a:buChar char="•"/>
              <a:defRPr>
                <a:solidFill>
                  <a:schemeClr val="tx1"/>
                </a:solidFill>
                <a:latin typeface="+mn-lt"/>
                <a:cs typeface="+mn-cs"/>
              </a:defRPr>
            </a:lvl3pPr>
            <a:lvl4pPr marL="740569" indent="-136922" algn="l" rtl="0" eaLnBrk="1" fontAlgn="base" hangingPunct="1">
              <a:spcBef>
                <a:spcPct val="20000"/>
              </a:spcBef>
              <a:spcAft>
                <a:spcPct val="30000"/>
              </a:spcAft>
              <a:buChar char="–"/>
              <a:defRPr sz="1200">
                <a:solidFill>
                  <a:schemeClr val="tx1"/>
                </a:solidFill>
                <a:latin typeface="+mn-lt"/>
                <a:cs typeface="+mn-cs"/>
              </a:defRPr>
            </a:lvl4pPr>
            <a:lvl5pPr marL="871538" indent="-130969" algn="l" rtl="0" eaLnBrk="1" fontAlgn="base" hangingPunct="1">
              <a:spcBef>
                <a:spcPct val="20000"/>
              </a:spcBef>
              <a:spcAft>
                <a:spcPct val="30000"/>
              </a:spcAft>
              <a:buChar char="»"/>
              <a:defRPr sz="1050">
                <a:solidFill>
                  <a:schemeClr val="tx1"/>
                </a:solidFill>
                <a:latin typeface="+mn-lt"/>
                <a:cs typeface="+mn-cs"/>
              </a:defRPr>
            </a:lvl5pPr>
            <a:lvl6pPr marL="1685925" indent="-136922" algn="l" rtl="0" eaLnBrk="1" fontAlgn="base" hangingPunct="1">
              <a:spcBef>
                <a:spcPct val="20000"/>
              </a:spcBef>
              <a:spcAft>
                <a:spcPct val="30000"/>
              </a:spcAft>
              <a:buChar char="»"/>
              <a:defRPr sz="1050">
                <a:solidFill>
                  <a:schemeClr val="tx1"/>
                </a:solidFill>
                <a:latin typeface="+mn-lt"/>
                <a:cs typeface="+mn-cs"/>
              </a:defRPr>
            </a:lvl6pPr>
            <a:lvl7pPr marL="2028825" indent="-136922" algn="l" rtl="0" eaLnBrk="1" fontAlgn="base" hangingPunct="1">
              <a:spcBef>
                <a:spcPct val="20000"/>
              </a:spcBef>
              <a:spcAft>
                <a:spcPct val="30000"/>
              </a:spcAft>
              <a:buChar char="»"/>
              <a:defRPr sz="1050">
                <a:solidFill>
                  <a:schemeClr val="tx1"/>
                </a:solidFill>
                <a:latin typeface="+mn-lt"/>
                <a:cs typeface="+mn-cs"/>
              </a:defRPr>
            </a:lvl7pPr>
            <a:lvl8pPr marL="2371725" indent="-136922" algn="l" rtl="0" eaLnBrk="1" fontAlgn="base" hangingPunct="1">
              <a:spcBef>
                <a:spcPct val="20000"/>
              </a:spcBef>
              <a:spcAft>
                <a:spcPct val="30000"/>
              </a:spcAft>
              <a:buChar char="»"/>
              <a:defRPr sz="1050">
                <a:solidFill>
                  <a:schemeClr val="tx1"/>
                </a:solidFill>
                <a:latin typeface="+mn-lt"/>
                <a:cs typeface="+mn-cs"/>
              </a:defRPr>
            </a:lvl8pPr>
            <a:lvl9pPr marL="2714625" indent="-136922" algn="l" rtl="0" eaLnBrk="1" fontAlgn="base" hangingPunct="1">
              <a:spcBef>
                <a:spcPct val="20000"/>
              </a:spcBef>
              <a:spcAft>
                <a:spcPct val="30000"/>
              </a:spcAft>
              <a:buChar char="»"/>
              <a:defRPr sz="1050">
                <a:solidFill>
                  <a:schemeClr val="tx1"/>
                </a:solidFill>
                <a:latin typeface="+mn-lt"/>
                <a:cs typeface="+mn-cs"/>
              </a:defRPr>
            </a:lvl9pPr>
          </a:lstStyle>
          <a:p>
            <a:r>
              <a:rPr lang="en-US" kern="0" dirty="0"/>
              <a:t>Layout XML</a:t>
            </a:r>
          </a:p>
          <a:p>
            <a:pPr marL="136921" lvl="1" indent="0">
              <a:buFont typeface="Webdings" pitchFamily="18" charset="2"/>
              <a:buNone/>
            </a:pPr>
            <a:endParaRPr lang="en-US" kern="0" dirty="0">
              <a:latin typeface="Consolas" panose="020B0609020204030204" pitchFamily="49" charset="0"/>
            </a:endParaRPr>
          </a:p>
          <a:p>
            <a:pPr marL="136921" lvl="1" indent="0">
              <a:buFont typeface="Webdings" pitchFamily="18" charset="2"/>
              <a:buNone/>
            </a:pPr>
            <a:endParaRPr lang="en-US" kern="0" dirty="0"/>
          </a:p>
          <a:p>
            <a:pPr lvl="1"/>
            <a:endParaRPr lang="en-US" kern="0" dirty="0"/>
          </a:p>
        </p:txBody>
      </p:sp>
      <p:graphicFrame>
        <p:nvGraphicFramePr>
          <p:cNvPr id="6" name="Object 5"/>
          <p:cNvGraphicFramePr>
            <a:graphicFrameLocks noChangeAspect="1"/>
          </p:cNvGraphicFramePr>
          <p:nvPr>
            <p:extLst>
              <p:ext uri="{D42A27DB-BD31-4B8C-83A1-F6EECF244321}">
                <p14:modId xmlns:p14="http://schemas.microsoft.com/office/powerpoint/2010/main" val="3456017821"/>
              </p:ext>
            </p:extLst>
          </p:nvPr>
        </p:nvGraphicFramePr>
        <p:xfrm>
          <a:off x="293514" y="1886782"/>
          <a:ext cx="8609012" cy="2006600"/>
        </p:xfrm>
        <a:graphic>
          <a:graphicData uri="http://schemas.openxmlformats.org/presentationml/2006/ole">
            <mc:AlternateContent xmlns:mc="http://schemas.openxmlformats.org/markup-compatibility/2006">
              <mc:Choice xmlns:v="urn:schemas-microsoft-com:vml" Requires="v">
                <p:oleObj spid="_x0000_s61479" name="Image" r:id="rId3" imgW="8609400" imgH="2006280" progId="Photoshop.Image.13">
                  <p:embed/>
                </p:oleObj>
              </mc:Choice>
              <mc:Fallback>
                <p:oleObj name="Image" r:id="rId3" imgW="8609400" imgH="2006280" progId="Photoshop.Image.13">
                  <p:embed/>
                  <p:pic>
                    <p:nvPicPr>
                      <p:cNvPr id="4" name="Object 3"/>
                      <p:cNvPicPr/>
                      <p:nvPr/>
                    </p:nvPicPr>
                    <p:blipFill>
                      <a:blip r:embed="rId4"/>
                      <a:stretch>
                        <a:fillRect/>
                      </a:stretch>
                    </p:blipFill>
                    <p:spPr>
                      <a:xfrm>
                        <a:off x="293514" y="1886782"/>
                        <a:ext cx="8609012" cy="200660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4092973250"/>
              </p:ext>
            </p:extLst>
          </p:nvPr>
        </p:nvGraphicFramePr>
        <p:xfrm>
          <a:off x="457200" y="4456918"/>
          <a:ext cx="3780537" cy="2104393"/>
        </p:xfrm>
        <a:graphic>
          <a:graphicData uri="http://schemas.openxmlformats.org/presentationml/2006/ole">
            <mc:AlternateContent xmlns:mc="http://schemas.openxmlformats.org/markup-compatibility/2006">
              <mc:Choice xmlns:v="urn:schemas-microsoft-com:vml" Requires="v">
                <p:oleObj spid="_x0000_s61480" name="Image" r:id="rId5" imgW="4723560" imgH="2628360" progId="Photoshop.Image.13">
                  <p:embed/>
                </p:oleObj>
              </mc:Choice>
              <mc:Fallback>
                <p:oleObj name="Image" r:id="rId5" imgW="4723560" imgH="2628360" progId="Photoshop.Image.13">
                  <p:embed/>
                  <p:pic>
                    <p:nvPicPr>
                      <p:cNvPr id="0" name=""/>
                      <p:cNvPicPr/>
                      <p:nvPr/>
                    </p:nvPicPr>
                    <p:blipFill>
                      <a:blip r:embed="rId6"/>
                      <a:stretch>
                        <a:fillRect/>
                      </a:stretch>
                    </p:blipFill>
                    <p:spPr>
                      <a:xfrm>
                        <a:off x="457200" y="4456918"/>
                        <a:ext cx="3780537" cy="2104393"/>
                      </a:xfrm>
                      <a:prstGeom prst="rect">
                        <a:avLst/>
                      </a:prstGeom>
                    </p:spPr>
                  </p:pic>
                </p:oleObj>
              </mc:Fallback>
            </mc:AlternateContent>
          </a:graphicData>
        </a:graphic>
      </p:graphicFrame>
      <p:sp>
        <p:nvSpPr>
          <p:cNvPr id="7" name="Content Placeholder 1"/>
          <p:cNvSpPr txBox="1">
            <a:spLocks/>
          </p:cNvSpPr>
          <p:nvPr/>
        </p:nvSpPr>
        <p:spPr bwMode="auto">
          <a:xfrm>
            <a:off x="4475630" y="4051610"/>
            <a:ext cx="8229600" cy="4711700"/>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135731" indent="-135731" algn="l" rtl="0" eaLnBrk="1" fontAlgn="base" hangingPunct="1">
              <a:spcBef>
                <a:spcPct val="20000"/>
              </a:spcBef>
              <a:spcAft>
                <a:spcPct val="30000"/>
              </a:spcAft>
              <a:buClr>
                <a:schemeClr val="hlink"/>
              </a:buClr>
              <a:buChar char="•"/>
              <a:defRPr sz="1650" b="1">
                <a:solidFill>
                  <a:schemeClr val="tx1"/>
                </a:solidFill>
                <a:latin typeface="+mn-lt"/>
                <a:ea typeface="+mn-ea"/>
                <a:cs typeface="+mn-cs"/>
              </a:defRPr>
            </a:lvl1pPr>
            <a:lvl2pPr marL="335756" indent="-198835" algn="l" rtl="0" eaLnBrk="1" fontAlgn="base" hangingPunct="1">
              <a:spcBef>
                <a:spcPct val="20000"/>
              </a:spcBef>
              <a:spcAft>
                <a:spcPct val="30000"/>
              </a:spcAft>
              <a:buClr>
                <a:schemeClr val="hlink"/>
              </a:buClr>
              <a:buSzPct val="85000"/>
              <a:buFont typeface="Webdings" pitchFamily="18" charset="2"/>
              <a:buChar char="4"/>
              <a:defRPr sz="1500">
                <a:solidFill>
                  <a:schemeClr val="tx1"/>
                </a:solidFill>
                <a:latin typeface="+mn-lt"/>
                <a:cs typeface="+mn-cs"/>
              </a:defRPr>
            </a:lvl2pPr>
            <a:lvl3pPr marL="534591" indent="-129779" algn="l" rtl="0" eaLnBrk="1" fontAlgn="base" hangingPunct="1">
              <a:spcBef>
                <a:spcPct val="20000"/>
              </a:spcBef>
              <a:spcAft>
                <a:spcPct val="30000"/>
              </a:spcAft>
              <a:buChar char="•"/>
              <a:defRPr>
                <a:solidFill>
                  <a:schemeClr val="tx1"/>
                </a:solidFill>
                <a:latin typeface="+mn-lt"/>
                <a:cs typeface="+mn-cs"/>
              </a:defRPr>
            </a:lvl3pPr>
            <a:lvl4pPr marL="740569" indent="-136922" algn="l" rtl="0" eaLnBrk="1" fontAlgn="base" hangingPunct="1">
              <a:spcBef>
                <a:spcPct val="20000"/>
              </a:spcBef>
              <a:spcAft>
                <a:spcPct val="30000"/>
              </a:spcAft>
              <a:buChar char="–"/>
              <a:defRPr sz="1200">
                <a:solidFill>
                  <a:schemeClr val="tx1"/>
                </a:solidFill>
                <a:latin typeface="+mn-lt"/>
                <a:cs typeface="+mn-cs"/>
              </a:defRPr>
            </a:lvl4pPr>
            <a:lvl5pPr marL="871538" indent="-130969" algn="l" rtl="0" eaLnBrk="1" fontAlgn="base" hangingPunct="1">
              <a:spcBef>
                <a:spcPct val="20000"/>
              </a:spcBef>
              <a:spcAft>
                <a:spcPct val="30000"/>
              </a:spcAft>
              <a:buChar char="»"/>
              <a:defRPr sz="1050">
                <a:solidFill>
                  <a:schemeClr val="tx1"/>
                </a:solidFill>
                <a:latin typeface="+mn-lt"/>
                <a:cs typeface="+mn-cs"/>
              </a:defRPr>
            </a:lvl5pPr>
            <a:lvl6pPr marL="1685925" indent="-136922" algn="l" rtl="0" eaLnBrk="1" fontAlgn="base" hangingPunct="1">
              <a:spcBef>
                <a:spcPct val="20000"/>
              </a:spcBef>
              <a:spcAft>
                <a:spcPct val="30000"/>
              </a:spcAft>
              <a:buChar char="»"/>
              <a:defRPr sz="1050">
                <a:solidFill>
                  <a:schemeClr val="tx1"/>
                </a:solidFill>
                <a:latin typeface="+mn-lt"/>
                <a:cs typeface="+mn-cs"/>
              </a:defRPr>
            </a:lvl6pPr>
            <a:lvl7pPr marL="2028825" indent="-136922" algn="l" rtl="0" eaLnBrk="1" fontAlgn="base" hangingPunct="1">
              <a:spcBef>
                <a:spcPct val="20000"/>
              </a:spcBef>
              <a:spcAft>
                <a:spcPct val="30000"/>
              </a:spcAft>
              <a:buChar char="»"/>
              <a:defRPr sz="1050">
                <a:solidFill>
                  <a:schemeClr val="tx1"/>
                </a:solidFill>
                <a:latin typeface="+mn-lt"/>
                <a:cs typeface="+mn-cs"/>
              </a:defRPr>
            </a:lvl7pPr>
            <a:lvl8pPr marL="2371725" indent="-136922" algn="l" rtl="0" eaLnBrk="1" fontAlgn="base" hangingPunct="1">
              <a:spcBef>
                <a:spcPct val="20000"/>
              </a:spcBef>
              <a:spcAft>
                <a:spcPct val="30000"/>
              </a:spcAft>
              <a:buChar char="»"/>
              <a:defRPr sz="1050">
                <a:solidFill>
                  <a:schemeClr val="tx1"/>
                </a:solidFill>
                <a:latin typeface="+mn-lt"/>
                <a:cs typeface="+mn-cs"/>
              </a:defRPr>
            </a:lvl8pPr>
            <a:lvl9pPr marL="2714625" indent="-136922" algn="l" rtl="0" eaLnBrk="1" fontAlgn="base" hangingPunct="1">
              <a:spcBef>
                <a:spcPct val="20000"/>
              </a:spcBef>
              <a:spcAft>
                <a:spcPct val="30000"/>
              </a:spcAft>
              <a:buChar char="»"/>
              <a:defRPr sz="1050">
                <a:solidFill>
                  <a:schemeClr val="tx1"/>
                </a:solidFill>
                <a:latin typeface="+mn-lt"/>
                <a:cs typeface="+mn-cs"/>
              </a:defRPr>
            </a:lvl9pPr>
          </a:lstStyle>
          <a:p>
            <a:r>
              <a:rPr lang="en-US" kern="0" dirty="0">
                <a:latin typeface="Consolas" panose="020B0609020204030204" pitchFamily="49" charset="0"/>
              </a:rPr>
              <a:t>The Template</a:t>
            </a:r>
          </a:p>
          <a:p>
            <a:pPr marL="136921" lvl="1" indent="0">
              <a:buFont typeface="Webdings" pitchFamily="18" charset="2"/>
              <a:buNone/>
            </a:pPr>
            <a:endParaRPr lang="en-US" kern="0" dirty="0"/>
          </a:p>
          <a:p>
            <a:pPr lvl="1"/>
            <a:endParaRPr lang="en-US" kern="0" dirty="0"/>
          </a:p>
        </p:txBody>
      </p:sp>
      <p:graphicFrame>
        <p:nvGraphicFramePr>
          <p:cNvPr id="10" name="Object 9"/>
          <p:cNvGraphicFramePr>
            <a:graphicFrameLocks noChangeAspect="1"/>
          </p:cNvGraphicFramePr>
          <p:nvPr>
            <p:extLst>
              <p:ext uri="{D42A27DB-BD31-4B8C-83A1-F6EECF244321}">
                <p14:modId xmlns:p14="http://schemas.microsoft.com/office/powerpoint/2010/main" val="1666311489"/>
              </p:ext>
            </p:extLst>
          </p:nvPr>
        </p:nvGraphicFramePr>
        <p:xfrm>
          <a:off x="4412166" y="4539537"/>
          <a:ext cx="4696522" cy="545197"/>
        </p:xfrm>
        <a:graphic>
          <a:graphicData uri="http://schemas.openxmlformats.org/presentationml/2006/ole">
            <mc:AlternateContent xmlns:mc="http://schemas.openxmlformats.org/markup-compatibility/2006">
              <mc:Choice xmlns:v="urn:schemas-microsoft-com:vml" Requires="v">
                <p:oleObj spid="_x0000_s61481" name="Image" r:id="rId7" imgW="5142600" imgH="596520" progId="Photoshop.Image.13">
                  <p:embed/>
                </p:oleObj>
              </mc:Choice>
              <mc:Fallback>
                <p:oleObj name="Image" r:id="rId7" imgW="5142600" imgH="596520" progId="Photoshop.Image.13">
                  <p:embed/>
                  <p:pic>
                    <p:nvPicPr>
                      <p:cNvPr id="0" name=""/>
                      <p:cNvPicPr/>
                      <p:nvPr/>
                    </p:nvPicPr>
                    <p:blipFill>
                      <a:blip r:embed="rId8"/>
                      <a:stretch>
                        <a:fillRect/>
                      </a:stretch>
                    </p:blipFill>
                    <p:spPr>
                      <a:xfrm>
                        <a:off x="4412166" y="4539537"/>
                        <a:ext cx="4696522" cy="545197"/>
                      </a:xfrm>
                      <a:prstGeom prst="rect">
                        <a:avLst/>
                      </a:prstGeom>
                    </p:spPr>
                  </p:pic>
                </p:oleObj>
              </mc:Fallback>
            </mc:AlternateContent>
          </a:graphicData>
        </a:graphic>
      </p:graphicFrame>
    </p:spTree>
    <p:extLst>
      <p:ext uri="{BB962C8B-B14F-4D97-AF65-F5344CB8AC3E}">
        <p14:creationId xmlns:p14="http://schemas.microsoft.com/office/powerpoint/2010/main" val="24231332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0" dirty="0"/>
              <a:t>Magento 2 models differ from a typical MVC implementation in the following ways</a:t>
            </a:r>
          </a:p>
          <a:p>
            <a:pPr>
              <a:buFont typeface="Arial" panose="020B0604020202020204" pitchFamily="34" charset="0"/>
              <a:buChar char="•"/>
            </a:pPr>
            <a:r>
              <a:rPr lang="en-US" b="0" dirty="0"/>
              <a:t>Database access is abstracted through resource models and collections</a:t>
            </a:r>
          </a:p>
          <a:p>
            <a:pPr>
              <a:buFont typeface="Arial" panose="020B0604020202020204" pitchFamily="34" charset="0"/>
              <a:buChar char="•"/>
            </a:pPr>
            <a:r>
              <a:rPr lang="en-US" b="0" dirty="0"/>
              <a:t>Models only contain business logic and are database-agnostic. Model objects contain the business logic for a component, not just a type of object.</a:t>
            </a:r>
          </a:p>
          <a:p>
            <a:pPr>
              <a:buFont typeface="Arial" panose="020B0604020202020204" pitchFamily="34" charset="0"/>
              <a:buChar char="•"/>
            </a:pPr>
            <a:r>
              <a:rPr lang="en-US" b="0" dirty="0"/>
              <a:t>Each Model that requires database access will have an individual resource model for each model object.</a:t>
            </a:r>
          </a:p>
          <a:p>
            <a:pPr>
              <a:buFont typeface="Arial" panose="020B0604020202020204" pitchFamily="34" charset="0"/>
              <a:buChar char="•"/>
            </a:pPr>
            <a:endParaRPr lang="en-US" b="0" dirty="0"/>
          </a:p>
          <a:p>
            <a:pPr marL="0" indent="0">
              <a:buNone/>
            </a:pPr>
            <a:r>
              <a:rPr lang="en-US" dirty="0"/>
              <a:t>Dependency Injection plays a pivotal role in Models. All mapping of models is done using di and all models are loaded from the object manager.</a:t>
            </a:r>
          </a:p>
          <a:p>
            <a:pPr marL="0" indent="0">
              <a:buNone/>
            </a:pPr>
            <a:endParaRPr lang="en-US" dirty="0"/>
          </a:p>
          <a:p>
            <a:pPr marL="0" indent="0">
              <a:buNone/>
            </a:pPr>
            <a:r>
              <a:rPr lang="en-US" dirty="0"/>
              <a:t>Properly written Magento 2 modules will not extend core models. Instead use Service Contracts and resource models, which would pull from the Repository. (Service and Data Interfaces)</a:t>
            </a:r>
          </a:p>
        </p:txBody>
      </p:sp>
      <p:sp>
        <p:nvSpPr>
          <p:cNvPr id="3" name="Title 2"/>
          <p:cNvSpPr>
            <a:spLocks noGrp="1"/>
          </p:cNvSpPr>
          <p:nvPr>
            <p:ph type="title"/>
          </p:nvPr>
        </p:nvSpPr>
        <p:spPr/>
        <p:txBody>
          <a:bodyPr/>
          <a:lstStyle/>
          <a:p>
            <a:r>
              <a:rPr lang="en-US" dirty="0"/>
              <a:t>Magento 2 Module – Models</a:t>
            </a:r>
          </a:p>
        </p:txBody>
      </p:sp>
      <p:sp>
        <p:nvSpPr>
          <p:cNvPr id="5" name="TextBox 4"/>
          <p:cNvSpPr txBox="1"/>
          <p:nvPr/>
        </p:nvSpPr>
        <p:spPr>
          <a:xfrm>
            <a:off x="266700" y="6066883"/>
            <a:ext cx="8610600" cy="507831"/>
          </a:xfrm>
          <a:prstGeom prst="rect">
            <a:avLst/>
          </a:prstGeom>
          <a:noFill/>
        </p:spPr>
        <p:txBody>
          <a:bodyPr wrap="square" rtlCol="0">
            <a:spAutoFit/>
          </a:bodyPr>
          <a:lstStyle/>
          <a:p>
            <a:r>
              <a:rPr lang="en-US" sz="1350" i="1" dirty="0"/>
              <a:t>Source: http://devdocs.magento.com/guides/v2.0/architecture/archi_perspectives/components/modules/mod_anatomy.html</a:t>
            </a:r>
          </a:p>
        </p:txBody>
      </p:sp>
    </p:spTree>
    <p:extLst>
      <p:ext uri="{BB962C8B-B14F-4D97-AF65-F5344CB8AC3E}">
        <p14:creationId xmlns:p14="http://schemas.microsoft.com/office/powerpoint/2010/main" val="22959216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Module – Installers / Upgrades</a:t>
            </a:r>
          </a:p>
        </p:txBody>
      </p:sp>
      <p:sp>
        <p:nvSpPr>
          <p:cNvPr id="4" name="Content Placeholder 1"/>
          <p:cNvSpPr>
            <a:spLocks noGrp="1"/>
          </p:cNvSpPr>
          <p:nvPr>
            <p:ph idx="1"/>
          </p:nvPr>
        </p:nvSpPr>
        <p:spPr/>
        <p:txBody>
          <a:bodyPr/>
          <a:lstStyle/>
          <a:p>
            <a:r>
              <a:rPr lang="en-US" dirty="0"/>
              <a:t>Uses the module version in app/</a:t>
            </a:r>
            <a:r>
              <a:rPr lang="en-US" dirty="0" err="1"/>
              <a:t>etc</a:t>
            </a:r>
            <a:r>
              <a:rPr lang="en-US" dirty="0"/>
              <a:t>/config.xml and compares against </a:t>
            </a:r>
            <a:r>
              <a:rPr lang="en-US" dirty="0" err="1"/>
              <a:t>setup_module</a:t>
            </a:r>
            <a:r>
              <a:rPr lang="en-US" dirty="0"/>
              <a:t> in the database.</a:t>
            </a:r>
          </a:p>
          <a:p>
            <a:r>
              <a:rPr lang="en-US" dirty="0"/>
              <a:t>These are found in the Setup directory in a module</a:t>
            </a:r>
          </a:p>
          <a:p>
            <a:r>
              <a:rPr lang="en-US" dirty="0"/>
              <a:t>2 Phases to install or upgrade, both use the following:</a:t>
            </a:r>
          </a:p>
          <a:p>
            <a:pPr lvl="1"/>
            <a:r>
              <a:rPr lang="en-US" dirty="0"/>
              <a:t>Schema install and upgrades</a:t>
            </a:r>
          </a:p>
          <a:p>
            <a:pPr lvl="1"/>
            <a:r>
              <a:rPr lang="en-US" dirty="0"/>
              <a:t>Data install and upgrades </a:t>
            </a:r>
          </a:p>
          <a:p>
            <a:r>
              <a:rPr lang="en-US" dirty="0"/>
              <a:t>Only fires when you do a bin/</a:t>
            </a:r>
            <a:r>
              <a:rPr lang="en-US" dirty="0" err="1"/>
              <a:t>magento</a:t>
            </a:r>
            <a:r>
              <a:rPr lang="en-US" dirty="0"/>
              <a:t> </a:t>
            </a:r>
            <a:r>
              <a:rPr lang="en-US" dirty="0" err="1"/>
              <a:t>setup:upgrade</a:t>
            </a:r>
            <a:endParaRPr lang="en-US" dirty="0"/>
          </a:p>
          <a:p>
            <a:r>
              <a:rPr lang="en-US" dirty="0"/>
              <a:t>Uninstall Event exists, but use with caution</a:t>
            </a:r>
          </a:p>
          <a:p>
            <a:pPr marL="0" indent="0">
              <a:buNone/>
            </a:pPr>
            <a:endParaRPr lang="en-US" dirty="0"/>
          </a:p>
        </p:txBody>
      </p:sp>
      <p:sp>
        <p:nvSpPr>
          <p:cNvPr id="5" name="TextBox 4"/>
          <p:cNvSpPr txBox="1"/>
          <p:nvPr/>
        </p:nvSpPr>
        <p:spPr>
          <a:xfrm>
            <a:off x="457200" y="6083300"/>
            <a:ext cx="8461828" cy="300082"/>
          </a:xfrm>
          <a:prstGeom prst="rect">
            <a:avLst/>
          </a:prstGeom>
          <a:noFill/>
        </p:spPr>
        <p:txBody>
          <a:bodyPr wrap="square" rtlCol="0">
            <a:spAutoFit/>
          </a:bodyPr>
          <a:lstStyle/>
          <a:p>
            <a:r>
              <a:rPr lang="en-US" sz="1350" i="1" dirty="0"/>
              <a:t>More reading: http://devdocs.magento.com/guides/v2.0/extension-dev-guide/prepare/lifecycle.html</a:t>
            </a:r>
          </a:p>
        </p:txBody>
      </p:sp>
    </p:spTree>
    <p:extLst>
      <p:ext uri="{BB962C8B-B14F-4D97-AF65-F5344CB8AC3E}">
        <p14:creationId xmlns:p14="http://schemas.microsoft.com/office/powerpoint/2010/main" val="37258508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8313" y="1371600"/>
            <a:ext cx="8229600" cy="990600"/>
          </a:xfrm>
        </p:spPr>
        <p:txBody>
          <a:bodyPr/>
          <a:lstStyle/>
          <a:p>
            <a:r>
              <a:rPr lang="en-US" dirty="0"/>
              <a:t>Provides LESS-based frontend library</a:t>
            </a:r>
          </a:p>
          <a:p>
            <a:r>
              <a:rPr lang="en-US" dirty="0"/>
              <a:t>Employs a wide variety of </a:t>
            </a:r>
            <a:r>
              <a:rPr lang="en-US" dirty="0" err="1"/>
              <a:t>mixins</a:t>
            </a:r>
            <a:r>
              <a:rPr lang="en-US" dirty="0"/>
              <a:t> for base elements</a:t>
            </a:r>
          </a:p>
          <a:p>
            <a:endParaRPr lang="en-US" dirty="0"/>
          </a:p>
        </p:txBody>
      </p:sp>
      <p:sp>
        <p:nvSpPr>
          <p:cNvPr id="3" name="Title 2"/>
          <p:cNvSpPr>
            <a:spLocks noGrp="1"/>
          </p:cNvSpPr>
          <p:nvPr>
            <p:ph type="title"/>
          </p:nvPr>
        </p:nvSpPr>
        <p:spPr/>
        <p:txBody>
          <a:bodyPr/>
          <a:lstStyle/>
          <a:p>
            <a:r>
              <a:rPr lang="en-US" dirty="0"/>
              <a:t>Magento 2 Module – UI Components</a:t>
            </a:r>
          </a:p>
        </p:txBody>
      </p:sp>
      <p:sp>
        <p:nvSpPr>
          <p:cNvPr id="4" name="TextBox 3"/>
          <p:cNvSpPr txBox="1"/>
          <p:nvPr/>
        </p:nvSpPr>
        <p:spPr>
          <a:xfrm>
            <a:off x="457200" y="6083300"/>
            <a:ext cx="8461828" cy="300082"/>
          </a:xfrm>
          <a:prstGeom prst="rect">
            <a:avLst/>
          </a:prstGeom>
          <a:noFill/>
        </p:spPr>
        <p:txBody>
          <a:bodyPr wrap="square" rtlCol="0">
            <a:spAutoFit/>
          </a:bodyPr>
          <a:lstStyle/>
          <a:p>
            <a:r>
              <a:rPr lang="en-US" sz="1350" i="1" dirty="0"/>
              <a:t>More reading: http://devdocs.magento.com/guides/v2.0/frontend-dev-guide/css-topics/theme-ui-lib.html</a:t>
            </a:r>
          </a:p>
        </p:txBody>
      </p:sp>
      <p:graphicFrame>
        <p:nvGraphicFramePr>
          <p:cNvPr id="6" name="Table 5"/>
          <p:cNvGraphicFramePr>
            <a:graphicFrameLocks noGrp="1"/>
          </p:cNvGraphicFramePr>
          <p:nvPr>
            <p:extLst>
              <p:ext uri="{D42A27DB-BD31-4B8C-83A1-F6EECF244321}">
                <p14:modId xmlns:p14="http://schemas.microsoft.com/office/powerpoint/2010/main" val="3831085774"/>
              </p:ext>
            </p:extLst>
          </p:nvPr>
        </p:nvGraphicFramePr>
        <p:xfrm>
          <a:off x="1524000" y="2362200"/>
          <a:ext cx="6096000" cy="34442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3106417031"/>
                    </a:ext>
                  </a:extLst>
                </a:gridCol>
                <a:gridCol w="3048000">
                  <a:extLst>
                    <a:ext uri="{9D8B030D-6E8A-4147-A177-3AD203B41FA5}">
                      <a16:colId xmlns:a16="http://schemas.microsoft.com/office/drawing/2014/main" xmlns="" val="2432504285"/>
                    </a:ext>
                  </a:extLst>
                </a:gridCol>
              </a:tblGrid>
              <a:tr h="370840">
                <a:tc>
                  <a:txBody>
                    <a:bodyPr/>
                    <a:lstStyle/>
                    <a:p>
                      <a:r>
                        <a:rPr lang="en-US" sz="2000" b="0" i="0" kern="1200" dirty="0">
                          <a:solidFill>
                            <a:schemeClr val="tx1"/>
                          </a:solidFill>
                          <a:effectLst/>
                          <a:latin typeface="+mn-lt"/>
                          <a:ea typeface="+mn-ea"/>
                          <a:cs typeface="+mn-cs"/>
                        </a:rPr>
                        <a:t>actions-toolbar</a:t>
                      </a:r>
                    </a:p>
                    <a:p>
                      <a:r>
                        <a:rPr lang="en-US" sz="2000" b="0" i="0" kern="1200" dirty="0">
                          <a:solidFill>
                            <a:schemeClr val="tx1"/>
                          </a:solidFill>
                          <a:effectLst/>
                          <a:latin typeface="+mn-lt"/>
                          <a:ea typeface="+mn-ea"/>
                          <a:cs typeface="+mn-cs"/>
                        </a:rPr>
                        <a:t>breadcrumbs</a:t>
                      </a:r>
                    </a:p>
                    <a:p>
                      <a:r>
                        <a:rPr lang="en-US" sz="2000" b="0" i="0" kern="1200" dirty="0">
                          <a:solidFill>
                            <a:schemeClr val="tx1"/>
                          </a:solidFill>
                          <a:effectLst/>
                          <a:latin typeface="+mn-lt"/>
                          <a:ea typeface="+mn-ea"/>
                          <a:cs typeface="+mn-cs"/>
                        </a:rPr>
                        <a:t>buttons</a:t>
                      </a:r>
                    </a:p>
                    <a:p>
                      <a:r>
                        <a:rPr lang="en-US" sz="2000" b="0" i="0" kern="1200" dirty="0">
                          <a:solidFill>
                            <a:schemeClr val="tx1"/>
                          </a:solidFill>
                          <a:effectLst/>
                          <a:latin typeface="+mn-lt"/>
                          <a:ea typeface="+mn-ea"/>
                          <a:cs typeface="+mn-cs"/>
                        </a:rPr>
                        <a:t>drop-downs</a:t>
                      </a:r>
                    </a:p>
                    <a:p>
                      <a:r>
                        <a:rPr lang="en-US" sz="2000" b="0" i="0" kern="1200" dirty="0">
                          <a:solidFill>
                            <a:schemeClr val="tx1"/>
                          </a:solidFill>
                          <a:effectLst/>
                          <a:latin typeface="+mn-lt"/>
                          <a:ea typeface="+mn-ea"/>
                          <a:cs typeface="+mn-cs"/>
                        </a:rPr>
                        <a:t>forms</a:t>
                      </a:r>
                    </a:p>
                    <a:p>
                      <a:r>
                        <a:rPr lang="en-US" sz="2000" b="0" i="0" kern="1200" dirty="0">
                          <a:solidFill>
                            <a:schemeClr val="tx1"/>
                          </a:solidFill>
                          <a:effectLst/>
                          <a:latin typeface="+mn-lt"/>
                          <a:ea typeface="+mn-ea"/>
                          <a:cs typeface="+mn-cs"/>
                        </a:rPr>
                        <a:t>icons</a:t>
                      </a:r>
                    </a:p>
                    <a:p>
                      <a:r>
                        <a:rPr lang="en-US" sz="2000" b="0" i="0" kern="1200" dirty="0">
                          <a:solidFill>
                            <a:schemeClr val="tx1"/>
                          </a:solidFill>
                          <a:effectLst/>
                          <a:latin typeface="+mn-lt"/>
                          <a:ea typeface="+mn-ea"/>
                          <a:cs typeface="+mn-cs"/>
                        </a:rPr>
                        <a:t>layout</a:t>
                      </a:r>
                    </a:p>
                    <a:p>
                      <a:r>
                        <a:rPr lang="en-US" sz="2000" b="0" i="0" kern="1200" dirty="0">
                          <a:solidFill>
                            <a:schemeClr val="tx1"/>
                          </a:solidFill>
                          <a:effectLst/>
                          <a:latin typeface="+mn-lt"/>
                          <a:ea typeface="+mn-ea"/>
                          <a:cs typeface="+mn-cs"/>
                        </a:rPr>
                        <a:t>loaders</a:t>
                      </a:r>
                    </a:p>
                    <a:p>
                      <a:r>
                        <a:rPr lang="en-US" sz="2000" b="0" i="0" kern="1200" dirty="0">
                          <a:solidFill>
                            <a:schemeClr val="tx1"/>
                          </a:solidFill>
                          <a:effectLst/>
                          <a:latin typeface="+mn-lt"/>
                          <a:ea typeface="+mn-ea"/>
                          <a:cs typeface="+mn-cs"/>
                        </a:rPr>
                        <a:t>messages</a:t>
                      </a:r>
                    </a:p>
                    <a:p>
                      <a:r>
                        <a:rPr lang="en-US" sz="2000" b="0" i="0" kern="1200" dirty="0">
                          <a:solidFill>
                            <a:schemeClr val="tx1"/>
                          </a:solidFill>
                          <a:effectLst/>
                          <a:latin typeface="+mn-lt"/>
                          <a:ea typeface="+mn-ea"/>
                          <a:cs typeface="+mn-cs"/>
                        </a:rPr>
                        <a:t>pagination</a:t>
                      </a:r>
                    </a:p>
                    <a:p>
                      <a:endParaRPr lang="en-US" sz="2000" dirty="0">
                        <a:solidFill>
                          <a:schemeClr val="tx1"/>
                        </a:solidFill>
                      </a:endParaRPr>
                    </a:p>
                  </a:txBody>
                  <a:tcPr>
                    <a:solidFill>
                      <a:schemeClr val="bg1"/>
                    </a:solidFill>
                  </a:tcPr>
                </a:tc>
                <a:tc>
                  <a:txBody>
                    <a:bodyPr/>
                    <a:lstStyle/>
                    <a:p>
                      <a:r>
                        <a:rPr lang="en-US" sz="2000" b="0" i="0" kern="1200" dirty="0">
                          <a:solidFill>
                            <a:schemeClr val="tx1"/>
                          </a:solidFill>
                          <a:effectLst/>
                          <a:latin typeface="+mn-lt"/>
                          <a:ea typeface="+mn-ea"/>
                          <a:cs typeface="+mn-cs"/>
                        </a:rPr>
                        <a:t>popups</a:t>
                      </a:r>
                    </a:p>
                    <a:p>
                      <a:r>
                        <a:rPr lang="en-US" sz="2000" b="0" i="0" kern="1200" dirty="0">
                          <a:solidFill>
                            <a:schemeClr val="tx1"/>
                          </a:solidFill>
                          <a:effectLst/>
                          <a:latin typeface="+mn-lt"/>
                          <a:ea typeface="+mn-ea"/>
                          <a:cs typeface="+mn-cs"/>
                        </a:rPr>
                        <a:t>ratings</a:t>
                      </a:r>
                    </a:p>
                    <a:p>
                      <a:r>
                        <a:rPr lang="en-US" sz="2000" b="0" i="0" kern="1200" dirty="0">
                          <a:solidFill>
                            <a:schemeClr val="tx1"/>
                          </a:solidFill>
                          <a:effectLst/>
                          <a:latin typeface="+mn-lt"/>
                          <a:ea typeface="+mn-ea"/>
                          <a:cs typeface="+mn-cs"/>
                        </a:rPr>
                        <a:t>sections</a:t>
                      </a:r>
                    </a:p>
                    <a:p>
                      <a:r>
                        <a:rPr lang="en-US" sz="2000" b="0" i="0" kern="1200" dirty="0">
                          <a:solidFill>
                            <a:schemeClr val="tx1"/>
                          </a:solidFill>
                          <a:effectLst/>
                          <a:latin typeface="+mn-lt"/>
                          <a:ea typeface="+mn-ea"/>
                          <a:cs typeface="+mn-cs"/>
                        </a:rPr>
                        <a:t>tabs and accordions</a:t>
                      </a:r>
                    </a:p>
                    <a:p>
                      <a:r>
                        <a:rPr lang="en-US" sz="2000" b="0" i="0" kern="1200" dirty="0">
                          <a:solidFill>
                            <a:schemeClr val="tx1"/>
                          </a:solidFill>
                          <a:effectLst/>
                          <a:latin typeface="+mn-lt"/>
                          <a:ea typeface="+mn-ea"/>
                          <a:cs typeface="+mn-cs"/>
                        </a:rPr>
                        <a:t>tables</a:t>
                      </a:r>
                    </a:p>
                    <a:p>
                      <a:r>
                        <a:rPr lang="en-US" sz="2000" b="0" i="0" kern="1200" dirty="0">
                          <a:solidFill>
                            <a:schemeClr val="tx1"/>
                          </a:solidFill>
                          <a:effectLst/>
                          <a:latin typeface="+mn-lt"/>
                          <a:ea typeface="+mn-ea"/>
                          <a:cs typeface="+mn-cs"/>
                        </a:rPr>
                        <a:t>tooltips</a:t>
                      </a:r>
                    </a:p>
                    <a:p>
                      <a:r>
                        <a:rPr lang="en-US" sz="2000" b="0" i="0" kern="1200" dirty="0">
                          <a:solidFill>
                            <a:schemeClr val="tx1"/>
                          </a:solidFill>
                          <a:effectLst/>
                          <a:latin typeface="+mn-lt"/>
                          <a:ea typeface="+mn-ea"/>
                          <a:cs typeface="+mn-cs"/>
                        </a:rPr>
                        <a:t>typography</a:t>
                      </a:r>
                    </a:p>
                    <a:p>
                      <a:r>
                        <a:rPr lang="en-US" sz="2000" b="0" i="0" kern="1200" dirty="0">
                          <a:solidFill>
                            <a:schemeClr val="tx1"/>
                          </a:solidFill>
                          <a:effectLst/>
                          <a:latin typeface="+mn-lt"/>
                          <a:ea typeface="+mn-ea"/>
                          <a:cs typeface="+mn-cs"/>
                        </a:rPr>
                        <a:t>list of theme variables</a:t>
                      </a:r>
                    </a:p>
                    <a:p>
                      <a:endParaRPr lang="en-US" sz="2000" dirty="0">
                        <a:solidFill>
                          <a:schemeClr val="tx1"/>
                        </a:solidFill>
                      </a:endParaRPr>
                    </a:p>
                  </a:txBody>
                  <a:tcPr>
                    <a:solidFill>
                      <a:schemeClr val="bg1"/>
                    </a:solidFill>
                  </a:tcPr>
                </a:tc>
                <a:extLst>
                  <a:ext uri="{0D108BD9-81ED-4DB2-BD59-A6C34878D82A}">
                    <a16:rowId xmlns:a16="http://schemas.microsoft.com/office/drawing/2014/main" xmlns="" val="4027499495"/>
                  </a:ext>
                </a:extLst>
              </a:tr>
            </a:tbl>
          </a:graphicData>
        </a:graphic>
      </p:graphicFrame>
    </p:spTree>
    <p:extLst>
      <p:ext uri="{BB962C8B-B14F-4D97-AF65-F5344CB8AC3E}">
        <p14:creationId xmlns:p14="http://schemas.microsoft.com/office/powerpoint/2010/main" val="6283481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Module – UI Components</a:t>
            </a:r>
          </a:p>
        </p:txBody>
      </p:sp>
      <p:graphicFrame>
        <p:nvGraphicFramePr>
          <p:cNvPr id="8" name="Object 7"/>
          <p:cNvGraphicFramePr>
            <a:graphicFrameLocks noChangeAspect="1"/>
          </p:cNvGraphicFramePr>
          <p:nvPr>
            <p:extLst>
              <p:ext uri="{D42A27DB-BD31-4B8C-83A1-F6EECF244321}">
                <p14:modId xmlns:p14="http://schemas.microsoft.com/office/powerpoint/2010/main" val="2785472107"/>
              </p:ext>
            </p:extLst>
          </p:nvPr>
        </p:nvGraphicFramePr>
        <p:xfrm>
          <a:off x="295275" y="1371600"/>
          <a:ext cx="8553450" cy="4914900"/>
        </p:xfrm>
        <a:graphic>
          <a:graphicData uri="http://schemas.openxmlformats.org/presentationml/2006/ole">
            <mc:AlternateContent xmlns:mc="http://schemas.openxmlformats.org/markup-compatibility/2006">
              <mc:Choice xmlns:v="urn:schemas-microsoft-com:vml" Requires="v">
                <p:oleObj spid="_x0000_s60431" name="Image" r:id="rId3" imgW="11326680" imgH="6514200" progId="Photoshop.Image.13">
                  <p:embed/>
                </p:oleObj>
              </mc:Choice>
              <mc:Fallback>
                <p:oleObj name="Image" r:id="rId3" imgW="11326680" imgH="6514200" progId="Photoshop.Image.13">
                  <p:embed/>
                  <p:pic>
                    <p:nvPicPr>
                      <p:cNvPr id="0" name=""/>
                      <p:cNvPicPr/>
                      <p:nvPr/>
                    </p:nvPicPr>
                    <p:blipFill>
                      <a:blip r:embed="rId4"/>
                      <a:stretch>
                        <a:fillRect/>
                      </a:stretch>
                    </p:blipFill>
                    <p:spPr>
                      <a:xfrm>
                        <a:off x="295275" y="1371600"/>
                        <a:ext cx="8553450" cy="4914900"/>
                      </a:xfrm>
                      <a:prstGeom prst="rect">
                        <a:avLst/>
                      </a:prstGeom>
                    </p:spPr>
                  </p:pic>
                </p:oleObj>
              </mc:Fallback>
            </mc:AlternateContent>
          </a:graphicData>
        </a:graphic>
      </p:graphicFrame>
    </p:spTree>
    <p:extLst>
      <p:ext uri="{BB962C8B-B14F-4D97-AF65-F5344CB8AC3E}">
        <p14:creationId xmlns:p14="http://schemas.microsoft.com/office/powerpoint/2010/main" val="22467548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r>
              <a:rPr lang="en-US" sz="2400" dirty="0"/>
              <a:t>Modernized web technology stack</a:t>
            </a:r>
          </a:p>
          <a:p>
            <a:r>
              <a:rPr lang="en-US" sz="2400" dirty="0"/>
              <a:t>Improved performance and scalability</a:t>
            </a:r>
          </a:p>
          <a:p>
            <a:r>
              <a:rPr lang="en-US" sz="2400" dirty="0"/>
              <a:t>Easy customization</a:t>
            </a:r>
          </a:p>
          <a:p>
            <a:r>
              <a:rPr lang="en-US" sz="2400" dirty="0"/>
              <a:t>Separate business logic from presentation logic</a:t>
            </a:r>
          </a:p>
          <a:p>
            <a:r>
              <a:rPr lang="en-US" sz="2400" dirty="0"/>
              <a:t>Cleaner upgrade and installation</a:t>
            </a:r>
          </a:p>
          <a:p>
            <a:r>
              <a:rPr lang="en-US" sz="2400" dirty="0"/>
              <a:t>High code quality with improved testing framework</a:t>
            </a:r>
          </a:p>
        </p:txBody>
      </p:sp>
      <p:sp>
        <p:nvSpPr>
          <p:cNvPr id="7" name="Title 6"/>
          <p:cNvSpPr>
            <a:spLocks noGrp="1"/>
          </p:cNvSpPr>
          <p:nvPr>
            <p:ph type="title"/>
          </p:nvPr>
        </p:nvSpPr>
        <p:spPr/>
        <p:txBody>
          <a:bodyPr/>
          <a:lstStyle/>
          <a:p>
            <a:r>
              <a:rPr lang="en-US" dirty="0"/>
              <a:t>Magento 2 improvements over Magento 1</a:t>
            </a:r>
          </a:p>
        </p:txBody>
      </p:sp>
    </p:spTree>
    <p:extLst>
      <p:ext uri="{BB962C8B-B14F-4D97-AF65-F5344CB8AC3E}">
        <p14:creationId xmlns:p14="http://schemas.microsoft.com/office/powerpoint/2010/main" val="39354070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t>Magento 2 Quick Guide</a:t>
            </a:r>
          </a:p>
        </p:txBody>
      </p:sp>
      <p:sp>
        <p:nvSpPr>
          <p:cNvPr id="9" name="Text Placeholder 8"/>
          <p:cNvSpPr>
            <a:spLocks noGrp="1"/>
          </p:cNvSpPr>
          <p:nvPr>
            <p:ph type="body" sz="quarter" idx="10"/>
          </p:nvPr>
        </p:nvSpPr>
        <p:spPr>
          <a:xfrm>
            <a:off x="246743" y="4267200"/>
            <a:ext cx="5246914" cy="1543050"/>
          </a:xfrm>
        </p:spPr>
        <p:txBody>
          <a:bodyPr/>
          <a:lstStyle/>
          <a:p>
            <a:r>
              <a:rPr lang="en-US" sz="1800" dirty="0"/>
              <a:t>Design Patterns</a:t>
            </a:r>
          </a:p>
          <a:p>
            <a:r>
              <a:rPr lang="en-US" sz="1800" dirty="0"/>
              <a:t>Core code</a:t>
            </a:r>
          </a:p>
          <a:p>
            <a:r>
              <a:rPr lang="en-US" sz="1800" dirty="0"/>
              <a:t>Module Structure</a:t>
            </a:r>
          </a:p>
          <a:p>
            <a:r>
              <a:rPr lang="en-US" sz="2800" b="1" dirty="0"/>
              <a:t>&gt; Templates and Design Structure</a:t>
            </a:r>
          </a:p>
          <a:p>
            <a:r>
              <a:rPr lang="en-US" sz="1800" dirty="0"/>
              <a:t>Configuration &amp; Data Structure</a:t>
            </a:r>
          </a:p>
        </p:txBody>
      </p:sp>
    </p:spTree>
    <p:extLst>
      <p:ext uri="{BB962C8B-B14F-4D97-AF65-F5344CB8AC3E}">
        <p14:creationId xmlns:p14="http://schemas.microsoft.com/office/powerpoint/2010/main" val="1434531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Core Overview - Templates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86" y="1600200"/>
            <a:ext cx="6115050" cy="3697472"/>
          </a:xfrm>
          <a:prstGeom prst="rect">
            <a:avLst/>
          </a:prstGeom>
        </p:spPr>
      </p:pic>
      <p:sp>
        <p:nvSpPr>
          <p:cNvPr id="7" name="TextBox 6"/>
          <p:cNvSpPr txBox="1"/>
          <p:nvPr/>
        </p:nvSpPr>
        <p:spPr bwMode="auto">
          <a:xfrm>
            <a:off x="6019800" y="2438400"/>
            <a:ext cx="2992664" cy="2285241"/>
          </a:xfrm>
          <a:prstGeom prst="rect">
            <a:avLst/>
          </a:prstGeom>
          <a:noFill/>
          <a:ln w="9525">
            <a:noFill/>
            <a:miter lim="800000"/>
            <a:headEnd/>
            <a:tailEnd/>
          </a:ln>
          <a:effectLst/>
        </p:spPr>
        <p:txBody>
          <a:bodyPr vert="horz" wrap="square" lIns="0" tIns="34290" rIns="68580" bIns="34290" numCol="1" rtlCol="0" anchor="ctr" anchorCtr="0" compatLnSpc="1">
            <a:prstTxWarp prst="textNoShape">
              <a:avLst/>
            </a:prstTxWarp>
            <a:spAutoFit/>
          </a:bodyPr>
          <a:lstStyle/>
          <a:p>
            <a:pPr fontAlgn="base">
              <a:spcBef>
                <a:spcPct val="0"/>
              </a:spcBef>
              <a:spcAft>
                <a:spcPct val="0"/>
              </a:spcAft>
            </a:pPr>
            <a:r>
              <a:rPr lang="en-US" kern="0" dirty="0">
                <a:solidFill>
                  <a:srgbClr val="ED8411"/>
                </a:solidFill>
                <a:ea typeface="+mj-ea"/>
                <a:cs typeface="+mj-cs"/>
              </a:rPr>
              <a:t>Templates:  </a:t>
            </a:r>
            <a:r>
              <a:rPr lang="en-US" kern="0" dirty="0" err="1">
                <a:solidFill>
                  <a:srgbClr val="ED8411"/>
                </a:solidFill>
                <a:ea typeface="+mj-ea"/>
                <a:cs typeface="+mj-cs"/>
              </a:rPr>
              <a:t>phtml</a:t>
            </a:r>
            <a:r>
              <a:rPr lang="en-US" kern="0" dirty="0">
                <a:solidFill>
                  <a:srgbClr val="ED8411"/>
                </a:solidFill>
                <a:ea typeface="+mj-ea"/>
                <a:cs typeface="+mj-cs"/>
              </a:rPr>
              <a:t> files, the real templates.</a:t>
            </a:r>
          </a:p>
          <a:p>
            <a:pPr fontAlgn="base">
              <a:spcBef>
                <a:spcPct val="0"/>
              </a:spcBef>
              <a:spcAft>
                <a:spcPct val="0"/>
              </a:spcAft>
            </a:pPr>
            <a:endParaRPr lang="en-US" kern="0" dirty="0">
              <a:solidFill>
                <a:srgbClr val="ED8411"/>
              </a:solidFill>
              <a:ea typeface="+mj-ea"/>
              <a:cs typeface="+mj-cs"/>
            </a:endParaRPr>
          </a:p>
          <a:p>
            <a:pPr fontAlgn="base">
              <a:spcBef>
                <a:spcPct val="0"/>
              </a:spcBef>
              <a:spcAft>
                <a:spcPct val="0"/>
              </a:spcAft>
            </a:pPr>
            <a:r>
              <a:rPr lang="en-US" kern="0" dirty="0">
                <a:solidFill>
                  <a:srgbClr val="ED8411"/>
                </a:solidFill>
                <a:ea typeface="+mj-ea"/>
                <a:cs typeface="+mj-cs"/>
              </a:rPr>
              <a:t>Layout: xml files, this is all of the layout declarations.</a:t>
            </a:r>
          </a:p>
          <a:p>
            <a:pPr fontAlgn="base">
              <a:spcBef>
                <a:spcPct val="0"/>
              </a:spcBef>
              <a:spcAft>
                <a:spcPct val="0"/>
              </a:spcAft>
            </a:pPr>
            <a:endParaRPr lang="en-US" kern="0" dirty="0">
              <a:solidFill>
                <a:srgbClr val="ED8411"/>
              </a:solidFill>
              <a:ea typeface="+mj-ea"/>
              <a:cs typeface="+mj-cs"/>
            </a:endParaRPr>
          </a:p>
          <a:p>
            <a:pPr fontAlgn="base">
              <a:spcBef>
                <a:spcPct val="0"/>
              </a:spcBef>
              <a:spcAft>
                <a:spcPct val="0"/>
              </a:spcAft>
            </a:pPr>
            <a:r>
              <a:rPr lang="en-US" kern="0" dirty="0">
                <a:solidFill>
                  <a:srgbClr val="ED8411"/>
                </a:solidFill>
                <a:ea typeface="+mj-ea"/>
                <a:cs typeface="+mj-cs"/>
              </a:rPr>
              <a:t>Web: Asset files, </a:t>
            </a:r>
            <a:r>
              <a:rPr lang="en-US" kern="0" dirty="0" err="1">
                <a:solidFill>
                  <a:srgbClr val="ED8411"/>
                </a:solidFill>
                <a:ea typeface="+mj-ea"/>
                <a:cs typeface="+mj-cs"/>
              </a:rPr>
              <a:t>css</a:t>
            </a:r>
            <a:r>
              <a:rPr lang="en-US" kern="0" dirty="0">
                <a:solidFill>
                  <a:srgbClr val="ED8411"/>
                </a:solidFill>
                <a:ea typeface="+mj-ea"/>
                <a:cs typeface="+mj-cs"/>
              </a:rPr>
              <a:t>, images and </a:t>
            </a:r>
            <a:r>
              <a:rPr lang="en-US" kern="0" dirty="0" err="1">
                <a:solidFill>
                  <a:srgbClr val="ED8411"/>
                </a:solidFill>
                <a:ea typeface="+mj-ea"/>
                <a:cs typeface="+mj-cs"/>
              </a:rPr>
              <a:t>javascript</a:t>
            </a:r>
            <a:endParaRPr lang="en-US" kern="0" dirty="0">
              <a:solidFill>
                <a:srgbClr val="ED8411"/>
              </a:solidFill>
              <a:ea typeface="+mj-ea"/>
              <a:cs typeface="+mj-cs"/>
            </a:endParaRPr>
          </a:p>
        </p:txBody>
      </p:sp>
    </p:spTree>
    <p:extLst>
      <p:ext uri="{BB962C8B-B14F-4D97-AF65-F5344CB8AC3E}">
        <p14:creationId xmlns:p14="http://schemas.microsoft.com/office/powerpoint/2010/main" val="37220090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Layouts</a:t>
            </a:r>
          </a:p>
        </p:txBody>
      </p:sp>
      <p:sp>
        <p:nvSpPr>
          <p:cNvPr id="8" name="Content Placeholder 1"/>
          <p:cNvSpPr>
            <a:spLocks noGrp="1"/>
          </p:cNvSpPr>
          <p:nvPr>
            <p:ph idx="1"/>
          </p:nvPr>
        </p:nvSpPr>
        <p:spPr>
          <a:xfrm>
            <a:off x="420914" y="1948037"/>
            <a:ext cx="8265886" cy="4052713"/>
          </a:xfrm>
        </p:spPr>
        <p:txBody>
          <a:bodyPr/>
          <a:lstStyle/>
          <a:p>
            <a:pPr marL="0" indent="0">
              <a:buNone/>
            </a:pPr>
            <a:r>
              <a:rPr lang="en-US" dirty="0"/>
              <a:t>XML files that allow for most customizations you would do to the page layout. </a:t>
            </a:r>
          </a:p>
          <a:p>
            <a:pPr marL="0" indent="0">
              <a:buNone/>
            </a:pPr>
            <a:endParaRPr lang="en-US" dirty="0"/>
          </a:p>
          <a:p>
            <a:pPr marL="0" indent="0">
              <a:buNone/>
            </a:pPr>
            <a:r>
              <a:rPr lang="en-US" dirty="0"/>
              <a:t>These can be used to move elements, add and remove content or elements and so on.</a:t>
            </a:r>
          </a:p>
          <a:p>
            <a:pPr marL="0" indent="0">
              <a:buNone/>
            </a:pPr>
            <a:r>
              <a:rPr lang="en-US" dirty="0"/>
              <a:t>Common layout instructions used to customize layouts: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342900" indent="-342900">
              <a:buFont typeface="+mj-lt"/>
              <a:buAutoNum type="arabicPeriod"/>
            </a:pPr>
            <a:endParaRPr lang="en-US" dirty="0"/>
          </a:p>
          <a:p>
            <a:endParaRPr lang="en-US" dirty="0"/>
          </a:p>
          <a:p>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385521506"/>
              </p:ext>
            </p:extLst>
          </p:nvPr>
        </p:nvGraphicFramePr>
        <p:xfrm>
          <a:off x="228600" y="3963507"/>
          <a:ext cx="10147135" cy="2644121"/>
        </p:xfrm>
        <a:graphic>
          <a:graphicData uri="http://schemas.openxmlformats.org/presentationml/2006/ole">
            <mc:AlternateContent xmlns:mc="http://schemas.openxmlformats.org/markup-compatibility/2006">
              <mc:Choice xmlns:v="urn:schemas-microsoft-com:vml" Requires="v">
                <p:oleObj spid="_x0000_s29731" name="Image" r:id="rId4" imgW="9942840" imgH="2590200" progId="Photoshop.Image.13">
                  <p:embed/>
                </p:oleObj>
              </mc:Choice>
              <mc:Fallback>
                <p:oleObj name="Image" r:id="rId4" imgW="9942840" imgH="2590200" progId="Photoshop.Image.13">
                  <p:embed/>
                  <p:pic>
                    <p:nvPicPr>
                      <p:cNvPr id="0" name=""/>
                      <p:cNvPicPr/>
                      <p:nvPr/>
                    </p:nvPicPr>
                    <p:blipFill>
                      <a:blip r:embed="rId5"/>
                      <a:stretch>
                        <a:fillRect/>
                      </a:stretch>
                    </p:blipFill>
                    <p:spPr>
                      <a:xfrm>
                        <a:off x="228600" y="3963507"/>
                        <a:ext cx="10147135" cy="2644121"/>
                      </a:xfrm>
                      <a:prstGeom prst="rect">
                        <a:avLst/>
                      </a:prstGeom>
                    </p:spPr>
                  </p:pic>
                </p:oleObj>
              </mc:Fallback>
            </mc:AlternateContent>
          </a:graphicData>
        </a:graphic>
      </p:graphicFrame>
    </p:spTree>
    <p:extLst>
      <p:ext uri="{BB962C8B-B14F-4D97-AF65-F5344CB8AC3E}">
        <p14:creationId xmlns:p14="http://schemas.microsoft.com/office/powerpoint/2010/main" val="22724843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2057400"/>
            <a:ext cx="8393113" cy="2114550"/>
          </a:xfrm>
        </p:spPr>
        <p:txBody>
          <a:bodyPr/>
          <a:lstStyle/>
          <a:p>
            <a:pPr marL="0" indent="0">
              <a:buNone/>
            </a:pPr>
            <a:r>
              <a:rPr lang="en-US" sz="2000" dirty="0"/>
              <a:t>Layouts typically instance associated </a:t>
            </a:r>
            <a:r>
              <a:rPr lang="en-US" sz="2000" dirty="0" err="1"/>
              <a:t>block+template</a:t>
            </a:r>
            <a:endParaRPr lang="en-US" sz="2000" dirty="0"/>
          </a:p>
          <a:p>
            <a:pPr marL="0" indent="0">
              <a:buNone/>
            </a:pPr>
            <a:endParaRPr lang="en-US" sz="2000" dirty="0"/>
          </a:p>
          <a:p>
            <a:pPr marL="0" indent="0">
              <a:buNone/>
            </a:pPr>
            <a:r>
              <a:rPr lang="en-US" sz="1600" b="0" dirty="0">
                <a:cs typeface="Courier New" panose="02070309020205020404" pitchFamily="49" charset="0"/>
              </a:rPr>
              <a:t>From: &lt;</a:t>
            </a:r>
            <a:r>
              <a:rPr lang="en-US" sz="1600" b="0" dirty="0" err="1">
                <a:cs typeface="Courier New" panose="02070309020205020404" pitchFamily="49" charset="0"/>
              </a:rPr>
              <a:t>Magento_Catalog_module_dir</a:t>
            </a:r>
            <a:r>
              <a:rPr lang="en-US" sz="1600" b="0" dirty="0">
                <a:cs typeface="Courier New" panose="02070309020205020404" pitchFamily="49" charset="0"/>
              </a:rPr>
              <a:t>&gt;/view/frontend/layout/catalog_category_view.xml</a:t>
            </a:r>
          </a:p>
          <a:p>
            <a:pPr marL="0" indent="0">
              <a:buNone/>
            </a:pPr>
            <a:r>
              <a:rPr lang="en-US" sz="1400" b="0" dirty="0">
                <a:latin typeface="Courier New" panose="02070309020205020404" pitchFamily="49" charset="0"/>
                <a:cs typeface="Courier New" panose="02070309020205020404" pitchFamily="49" charset="0"/>
              </a:rPr>
              <a:t>&lt;block class="Magento\Catalog\Block\Category\View" name="</a:t>
            </a:r>
            <a:r>
              <a:rPr lang="en-US" sz="1400" b="0" dirty="0" err="1">
                <a:latin typeface="Courier New" panose="02070309020205020404" pitchFamily="49" charset="0"/>
                <a:cs typeface="Courier New" panose="02070309020205020404" pitchFamily="49" charset="0"/>
              </a:rPr>
              <a:t>category.image</a:t>
            </a:r>
            <a:r>
              <a:rPr lang="en-US" sz="1400" b="0" dirty="0">
                <a:latin typeface="Courier New" panose="02070309020205020404" pitchFamily="49" charset="0"/>
                <a:cs typeface="Courier New" panose="02070309020205020404" pitchFamily="49" charset="0"/>
              </a:rPr>
              <a:t>" template="</a:t>
            </a:r>
            <a:r>
              <a:rPr lang="en-US" sz="1400" b="0" dirty="0" err="1">
                <a:latin typeface="Courier New" panose="02070309020205020404" pitchFamily="49" charset="0"/>
                <a:cs typeface="Courier New" panose="02070309020205020404" pitchFamily="49" charset="0"/>
              </a:rPr>
              <a:t>Magento_Catalog</a:t>
            </a:r>
            <a:r>
              <a:rPr lang="en-US" sz="1400" b="0" dirty="0">
                <a:latin typeface="Courier New" panose="02070309020205020404" pitchFamily="49" charset="0"/>
                <a:cs typeface="Courier New" panose="02070309020205020404" pitchFamily="49" charset="0"/>
              </a:rPr>
              <a:t>::category/image.phtml"/&gt;</a:t>
            </a:r>
          </a:p>
          <a:p>
            <a:pPr marL="0" indent="0">
              <a:buNone/>
            </a:pPr>
            <a:endParaRPr lang="en-US" sz="1600" b="0" dirty="0">
              <a:latin typeface="Courier New" panose="02070309020205020404" pitchFamily="49" charset="0"/>
              <a:cs typeface="Courier New" panose="02070309020205020404" pitchFamily="49" charset="0"/>
            </a:endParaRPr>
          </a:p>
          <a:p>
            <a:pPr marL="0" indent="0">
              <a:buNone/>
            </a:pPr>
            <a:r>
              <a:rPr lang="en-US" sz="1600" dirty="0">
                <a:cs typeface="Courier New" panose="02070309020205020404" pitchFamily="49" charset="0"/>
              </a:rPr>
              <a:t>This means that the </a:t>
            </a:r>
            <a:r>
              <a:rPr lang="en-US" sz="1600" dirty="0" err="1">
                <a:cs typeface="Courier New" panose="02070309020205020404" pitchFamily="49" charset="0"/>
              </a:rPr>
              <a:t>category.image</a:t>
            </a:r>
            <a:r>
              <a:rPr lang="en-US" sz="1600" dirty="0">
                <a:cs typeface="Courier New" panose="02070309020205020404" pitchFamily="49" charset="0"/>
              </a:rPr>
              <a:t> block is rendered by the image.phtml template, which is located in the category subdirectory of the </a:t>
            </a:r>
            <a:r>
              <a:rPr lang="en-US" sz="1600" dirty="0" err="1">
                <a:cs typeface="Courier New" panose="02070309020205020404" pitchFamily="49" charset="0"/>
              </a:rPr>
              <a:t>Magento_Catalog</a:t>
            </a:r>
            <a:r>
              <a:rPr lang="en-US" sz="1600" dirty="0">
                <a:cs typeface="Courier New" panose="02070309020205020404" pitchFamily="49" charset="0"/>
              </a:rPr>
              <a:t> module template directory.</a:t>
            </a:r>
          </a:p>
          <a:p>
            <a:pPr marL="0" indent="0">
              <a:buNone/>
            </a:pPr>
            <a:endParaRPr lang="en-US" sz="1600" dirty="0">
              <a:cs typeface="Courier New" panose="02070309020205020404" pitchFamily="49" charset="0"/>
            </a:endParaRPr>
          </a:p>
          <a:p>
            <a:pPr marL="0" indent="0">
              <a:buNone/>
            </a:pPr>
            <a:endParaRPr lang="en-US" sz="1600" dirty="0">
              <a:cs typeface="Courier New" panose="02070309020205020404" pitchFamily="49" charset="0"/>
            </a:endParaRPr>
          </a:p>
          <a:p>
            <a:pPr marL="0" indent="0">
              <a:buNone/>
            </a:pPr>
            <a:endParaRPr lang="en-US" sz="1600" dirty="0">
              <a:cs typeface="Courier New" panose="02070309020205020404" pitchFamily="49" charset="0"/>
            </a:endParaRPr>
          </a:p>
          <a:p>
            <a:pPr marL="0" indent="0">
              <a:buNone/>
            </a:pPr>
            <a:endParaRPr lang="en-US" sz="1600" dirty="0">
              <a:cs typeface="Courier New" panose="02070309020205020404" pitchFamily="49" charset="0"/>
            </a:endParaRPr>
          </a:p>
        </p:txBody>
      </p:sp>
      <p:sp>
        <p:nvSpPr>
          <p:cNvPr id="3" name="Title 2"/>
          <p:cNvSpPr>
            <a:spLocks noGrp="1"/>
          </p:cNvSpPr>
          <p:nvPr>
            <p:ph type="title"/>
          </p:nvPr>
        </p:nvSpPr>
        <p:spPr/>
        <p:txBody>
          <a:bodyPr/>
          <a:lstStyle/>
          <a:p>
            <a:r>
              <a:rPr lang="en-US" dirty="0"/>
              <a:t>Magento 2 – Layouts, Blocks and Templates</a:t>
            </a:r>
          </a:p>
        </p:txBody>
      </p:sp>
      <p:sp>
        <p:nvSpPr>
          <p:cNvPr id="6" name="TextBox 5"/>
          <p:cNvSpPr txBox="1"/>
          <p:nvPr/>
        </p:nvSpPr>
        <p:spPr>
          <a:xfrm>
            <a:off x="152400" y="5225813"/>
            <a:ext cx="9312728" cy="300082"/>
          </a:xfrm>
          <a:prstGeom prst="rect">
            <a:avLst/>
          </a:prstGeom>
          <a:noFill/>
        </p:spPr>
        <p:txBody>
          <a:bodyPr wrap="square" rtlCol="0">
            <a:spAutoFit/>
          </a:bodyPr>
          <a:lstStyle/>
          <a:p>
            <a:r>
              <a:rPr lang="en-US" sz="1350" i="1" dirty="0"/>
              <a:t>Source: http://devdocs.magento.com/guides/v2.1/frontend-dev-guide/templates/template-override.html#template-layout</a:t>
            </a:r>
          </a:p>
        </p:txBody>
      </p:sp>
    </p:spTree>
    <p:extLst>
      <p:ext uri="{BB962C8B-B14F-4D97-AF65-F5344CB8AC3E}">
        <p14:creationId xmlns:p14="http://schemas.microsoft.com/office/powerpoint/2010/main" val="93682922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981200"/>
            <a:ext cx="3810000" cy="4038600"/>
          </a:xfrm>
        </p:spPr>
        <p:txBody>
          <a:bodyPr/>
          <a:lstStyle/>
          <a:p>
            <a:r>
              <a:rPr lang="en-US" sz="1800" b="0" dirty="0"/>
              <a:t>Packages are gone, replaced with Theme Dependency.</a:t>
            </a:r>
          </a:p>
          <a:p>
            <a:r>
              <a:rPr lang="en-US" sz="1800" b="0" dirty="0"/>
              <a:t>Theme dependency is configured in the xml for the theme, each theme can depend on one other theme, allowing for chained themes.</a:t>
            </a:r>
          </a:p>
          <a:p>
            <a:r>
              <a:rPr lang="en-US" sz="1800" b="0" dirty="0"/>
              <a:t>Theme Scope is more concrete and easier to understand and see on themes now, with each store and website represented in a table.</a:t>
            </a:r>
          </a:p>
          <a:p>
            <a:r>
              <a:rPr lang="en-US" sz="1800" b="0" dirty="0"/>
              <a:t>Found in the admin under</a:t>
            </a:r>
            <a:br>
              <a:rPr lang="en-US" sz="1800" b="0" dirty="0"/>
            </a:br>
            <a:r>
              <a:rPr lang="en-US" sz="1800" b="0" dirty="0"/>
              <a:t> content-&gt;configuration.</a:t>
            </a:r>
          </a:p>
          <a:p>
            <a:pPr marL="0" indent="0">
              <a:buNone/>
            </a:pPr>
            <a:endParaRPr lang="en-US" sz="1800" b="0" dirty="0"/>
          </a:p>
          <a:p>
            <a:pPr marL="0" indent="0">
              <a:buNone/>
            </a:pPr>
            <a:endParaRPr lang="en-US" sz="1800" b="0" dirty="0"/>
          </a:p>
        </p:txBody>
      </p:sp>
      <p:sp>
        <p:nvSpPr>
          <p:cNvPr id="3" name="Title 2"/>
          <p:cNvSpPr>
            <a:spLocks noGrp="1"/>
          </p:cNvSpPr>
          <p:nvPr>
            <p:ph type="title"/>
          </p:nvPr>
        </p:nvSpPr>
        <p:spPr/>
        <p:txBody>
          <a:bodyPr/>
          <a:lstStyle/>
          <a:p>
            <a:r>
              <a:rPr lang="en-US" dirty="0"/>
              <a:t>Magento 2 Themes</a:t>
            </a:r>
          </a:p>
        </p:txBody>
      </p:sp>
      <p:graphicFrame>
        <p:nvGraphicFramePr>
          <p:cNvPr id="6" name="Object 5"/>
          <p:cNvGraphicFramePr>
            <a:graphicFrameLocks noChangeAspect="1"/>
          </p:cNvGraphicFramePr>
          <p:nvPr>
            <p:extLst>
              <p:ext uri="{D42A27DB-BD31-4B8C-83A1-F6EECF244321}">
                <p14:modId xmlns:p14="http://schemas.microsoft.com/office/powerpoint/2010/main" val="2089582751"/>
              </p:ext>
            </p:extLst>
          </p:nvPr>
        </p:nvGraphicFramePr>
        <p:xfrm>
          <a:off x="4320607" y="2267857"/>
          <a:ext cx="4823393" cy="4038598"/>
        </p:xfrm>
        <a:graphic>
          <a:graphicData uri="http://schemas.openxmlformats.org/presentationml/2006/ole">
            <mc:AlternateContent xmlns:mc="http://schemas.openxmlformats.org/markup-compatibility/2006">
              <mc:Choice xmlns:v="urn:schemas-microsoft-com:vml" Requires="v">
                <p:oleObj spid="_x0000_s25635" name="Image" r:id="rId3" imgW="7415640" imgH="6209280" progId="Photoshop.Image.13">
                  <p:embed/>
                </p:oleObj>
              </mc:Choice>
              <mc:Fallback>
                <p:oleObj name="Image" r:id="rId3" imgW="7415640" imgH="6209280" progId="Photoshop.Image.13">
                  <p:embed/>
                  <p:pic>
                    <p:nvPicPr>
                      <p:cNvPr id="0" name=""/>
                      <p:cNvPicPr/>
                      <p:nvPr/>
                    </p:nvPicPr>
                    <p:blipFill>
                      <a:blip r:embed="rId4"/>
                      <a:stretch>
                        <a:fillRect/>
                      </a:stretch>
                    </p:blipFill>
                    <p:spPr>
                      <a:xfrm>
                        <a:off x="4320607" y="2267857"/>
                        <a:ext cx="4823393" cy="4038598"/>
                      </a:xfrm>
                      <a:prstGeom prst="rect">
                        <a:avLst/>
                      </a:prstGeom>
                    </p:spPr>
                  </p:pic>
                </p:oleObj>
              </mc:Fallback>
            </mc:AlternateContent>
          </a:graphicData>
        </a:graphic>
      </p:graphicFrame>
    </p:spTree>
    <p:extLst>
      <p:ext uri="{BB962C8B-B14F-4D97-AF65-F5344CB8AC3E}">
        <p14:creationId xmlns:p14="http://schemas.microsoft.com/office/powerpoint/2010/main" val="23973690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Core Overview - Design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600200"/>
            <a:ext cx="6175131" cy="3733800"/>
          </a:xfrm>
          <a:prstGeom prst="rect">
            <a:avLst/>
          </a:prstGeom>
        </p:spPr>
      </p:pic>
      <p:sp>
        <p:nvSpPr>
          <p:cNvPr id="7" name="TextBox 6"/>
          <p:cNvSpPr txBox="1"/>
          <p:nvPr/>
        </p:nvSpPr>
        <p:spPr bwMode="auto">
          <a:xfrm>
            <a:off x="6229350" y="2438400"/>
            <a:ext cx="2914650" cy="1731243"/>
          </a:xfrm>
          <a:prstGeom prst="rect">
            <a:avLst/>
          </a:prstGeom>
          <a:noFill/>
          <a:ln w="9525">
            <a:noFill/>
            <a:miter lim="800000"/>
            <a:headEnd/>
            <a:tailEnd/>
          </a:ln>
          <a:effectLst/>
        </p:spPr>
        <p:txBody>
          <a:bodyPr vert="horz" wrap="square" lIns="0" tIns="34290" rIns="68580" bIns="34290" numCol="1" rtlCol="0" anchor="ctr" anchorCtr="0" compatLnSpc="1">
            <a:prstTxWarp prst="textNoShape">
              <a:avLst/>
            </a:prstTxWarp>
            <a:spAutoFit/>
          </a:bodyPr>
          <a:lstStyle/>
          <a:p>
            <a:pPr fontAlgn="base">
              <a:spcBef>
                <a:spcPct val="0"/>
              </a:spcBef>
              <a:spcAft>
                <a:spcPct val="0"/>
              </a:spcAft>
            </a:pPr>
            <a:r>
              <a:rPr lang="en-US" sz="1350" kern="0" dirty="0">
                <a:solidFill>
                  <a:srgbClr val="ED8411"/>
                </a:solidFill>
                <a:ea typeface="+mj-ea"/>
                <a:cs typeface="+mj-cs"/>
              </a:rPr>
              <a:t>Templates:  </a:t>
            </a:r>
            <a:r>
              <a:rPr lang="en-US" sz="1350" kern="0" dirty="0" err="1">
                <a:solidFill>
                  <a:srgbClr val="ED8411"/>
                </a:solidFill>
                <a:ea typeface="+mj-ea"/>
                <a:cs typeface="+mj-cs"/>
              </a:rPr>
              <a:t>phtml</a:t>
            </a:r>
            <a:r>
              <a:rPr lang="en-US" sz="1350" kern="0" dirty="0">
                <a:solidFill>
                  <a:srgbClr val="ED8411"/>
                </a:solidFill>
                <a:ea typeface="+mj-ea"/>
                <a:cs typeface="+mj-cs"/>
              </a:rPr>
              <a:t> files, the real templates.</a:t>
            </a:r>
          </a:p>
          <a:p>
            <a:pPr fontAlgn="base">
              <a:spcBef>
                <a:spcPct val="0"/>
              </a:spcBef>
              <a:spcAft>
                <a:spcPct val="0"/>
              </a:spcAft>
            </a:pPr>
            <a:endParaRPr lang="en-US" sz="1350" kern="0" dirty="0">
              <a:solidFill>
                <a:srgbClr val="ED8411"/>
              </a:solidFill>
              <a:ea typeface="+mj-ea"/>
              <a:cs typeface="+mj-cs"/>
            </a:endParaRPr>
          </a:p>
          <a:p>
            <a:pPr fontAlgn="base">
              <a:spcBef>
                <a:spcPct val="0"/>
              </a:spcBef>
              <a:spcAft>
                <a:spcPct val="0"/>
              </a:spcAft>
            </a:pPr>
            <a:r>
              <a:rPr lang="en-US" sz="1350" kern="0" dirty="0">
                <a:solidFill>
                  <a:srgbClr val="ED8411"/>
                </a:solidFill>
                <a:ea typeface="+mj-ea"/>
                <a:cs typeface="+mj-cs"/>
              </a:rPr>
              <a:t>Layout: xml files, this is all of the layout declarations.</a:t>
            </a:r>
          </a:p>
          <a:p>
            <a:pPr fontAlgn="base">
              <a:spcBef>
                <a:spcPct val="0"/>
              </a:spcBef>
              <a:spcAft>
                <a:spcPct val="0"/>
              </a:spcAft>
            </a:pPr>
            <a:endParaRPr lang="en-US" sz="1350" kern="0" dirty="0">
              <a:solidFill>
                <a:srgbClr val="ED8411"/>
              </a:solidFill>
              <a:ea typeface="+mj-ea"/>
              <a:cs typeface="+mj-cs"/>
            </a:endParaRPr>
          </a:p>
          <a:p>
            <a:pPr fontAlgn="base">
              <a:spcBef>
                <a:spcPct val="0"/>
              </a:spcBef>
              <a:spcAft>
                <a:spcPct val="0"/>
              </a:spcAft>
            </a:pPr>
            <a:r>
              <a:rPr lang="en-US" sz="1350" kern="0" dirty="0">
                <a:solidFill>
                  <a:srgbClr val="ED8411"/>
                </a:solidFill>
                <a:ea typeface="+mj-ea"/>
                <a:cs typeface="+mj-cs"/>
              </a:rPr>
              <a:t>Web: Asset files, </a:t>
            </a:r>
            <a:r>
              <a:rPr lang="en-US" sz="1350" kern="0" dirty="0" err="1">
                <a:solidFill>
                  <a:srgbClr val="ED8411"/>
                </a:solidFill>
                <a:ea typeface="+mj-ea"/>
                <a:cs typeface="+mj-cs"/>
              </a:rPr>
              <a:t>css</a:t>
            </a:r>
            <a:r>
              <a:rPr lang="en-US" sz="1350" kern="0" dirty="0">
                <a:solidFill>
                  <a:srgbClr val="ED8411"/>
                </a:solidFill>
                <a:ea typeface="+mj-ea"/>
                <a:cs typeface="+mj-cs"/>
              </a:rPr>
              <a:t>, images and </a:t>
            </a:r>
            <a:r>
              <a:rPr lang="en-US" sz="1350" kern="0" dirty="0" err="1">
                <a:solidFill>
                  <a:srgbClr val="ED8411"/>
                </a:solidFill>
                <a:ea typeface="+mj-ea"/>
                <a:cs typeface="+mj-cs"/>
              </a:rPr>
              <a:t>javascript</a:t>
            </a:r>
            <a:endParaRPr lang="en-US" sz="1350" kern="0" dirty="0">
              <a:solidFill>
                <a:srgbClr val="ED8411"/>
              </a:solidFill>
              <a:ea typeface="+mj-ea"/>
              <a:cs typeface="+mj-cs"/>
            </a:endParaRPr>
          </a:p>
        </p:txBody>
      </p:sp>
    </p:spTree>
    <p:extLst>
      <p:ext uri="{BB962C8B-B14F-4D97-AF65-F5344CB8AC3E}">
        <p14:creationId xmlns:p14="http://schemas.microsoft.com/office/powerpoint/2010/main" val="24299923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Themes/Design Fallback</a:t>
            </a:r>
          </a:p>
        </p:txBody>
      </p:sp>
      <p:sp>
        <p:nvSpPr>
          <p:cNvPr id="8" name="Content Placeholder 1"/>
          <p:cNvSpPr>
            <a:spLocks noGrp="1"/>
          </p:cNvSpPr>
          <p:nvPr>
            <p:ph idx="1"/>
          </p:nvPr>
        </p:nvSpPr>
        <p:spPr>
          <a:xfrm>
            <a:off x="442686" y="2133600"/>
            <a:ext cx="8229600" cy="3533775"/>
          </a:xfrm>
        </p:spPr>
        <p:txBody>
          <a:bodyPr/>
          <a:lstStyle/>
          <a:p>
            <a:pPr marL="0" indent="0">
              <a:buNone/>
            </a:pPr>
            <a:r>
              <a:rPr lang="en-US" sz="2000" dirty="0"/>
              <a:t>Magento 2 uses Theme inheritance to find static assets, which in the end get deployed into the pub/static folder. </a:t>
            </a:r>
          </a:p>
          <a:p>
            <a:pPr marL="0" indent="0">
              <a:buNone/>
            </a:pPr>
            <a:r>
              <a:rPr lang="en-US" sz="2000" dirty="0"/>
              <a:t>pub/static/frontend/Magento/</a:t>
            </a:r>
            <a:r>
              <a:rPr lang="en-US" sz="2000" dirty="0" err="1"/>
              <a:t>luma</a:t>
            </a:r>
            <a:r>
              <a:rPr lang="en-US" sz="2000" dirty="0"/>
              <a:t>/</a:t>
            </a:r>
            <a:r>
              <a:rPr lang="en-US" sz="2000" dirty="0" err="1"/>
              <a:t>en_US</a:t>
            </a:r>
            <a:r>
              <a:rPr lang="en-US" sz="2000" dirty="0"/>
              <a:t>/</a:t>
            </a:r>
          </a:p>
          <a:p>
            <a:pPr marL="0" indent="0">
              <a:buNone/>
            </a:pPr>
            <a:r>
              <a:rPr lang="en-US" sz="2000" dirty="0"/>
              <a:t>All web requests for assets will end up pulling any static file from the proper location in pub/static. </a:t>
            </a:r>
          </a:p>
          <a:p>
            <a:pPr marL="0" indent="0">
              <a:buNone/>
            </a:pPr>
            <a:r>
              <a:rPr lang="en-US" sz="2000" dirty="0"/>
              <a:t>These assets are generated by the CLI command: </a:t>
            </a:r>
            <a:r>
              <a:rPr lang="en-US" sz="2000" dirty="0" err="1"/>
              <a:t>setup:static-content:deploy</a:t>
            </a:r>
            <a:r>
              <a:rPr lang="en-US" sz="2000" dirty="0"/>
              <a:t> or by the pub/</a:t>
            </a:r>
            <a:r>
              <a:rPr lang="en-US" sz="2000" dirty="0" err="1"/>
              <a:t>static.php</a:t>
            </a:r>
            <a:r>
              <a:rPr lang="en-US" sz="2000" dirty="0"/>
              <a:t> file if you are in development mode.</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342900" indent="-342900">
              <a:buFont typeface="+mj-lt"/>
              <a:buAutoNum type="arabicPeriod"/>
            </a:pPr>
            <a:endParaRPr lang="en-US" sz="2000" dirty="0"/>
          </a:p>
          <a:p>
            <a:endParaRPr lang="en-US" sz="2000" dirty="0"/>
          </a:p>
          <a:p>
            <a:endParaRPr lang="en-US" sz="2000" dirty="0"/>
          </a:p>
        </p:txBody>
      </p:sp>
    </p:spTree>
    <p:extLst>
      <p:ext uri="{BB962C8B-B14F-4D97-AF65-F5344CB8AC3E}">
        <p14:creationId xmlns:p14="http://schemas.microsoft.com/office/powerpoint/2010/main" val="398026705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Themes/Design Fallback</a:t>
            </a:r>
          </a:p>
        </p:txBody>
      </p:sp>
      <p:sp>
        <p:nvSpPr>
          <p:cNvPr id="2" name="Content Placeholder 1"/>
          <p:cNvSpPr>
            <a:spLocks noGrp="1"/>
          </p:cNvSpPr>
          <p:nvPr>
            <p:ph idx="1"/>
          </p:nvPr>
        </p:nvSpPr>
        <p:spPr>
          <a:xfrm>
            <a:off x="304800" y="1905000"/>
            <a:ext cx="3276600" cy="3496582"/>
          </a:xfrm>
        </p:spPr>
        <p:txBody>
          <a:bodyPr/>
          <a:lstStyle/>
          <a:p>
            <a:r>
              <a:rPr lang="en-US" sz="1800" dirty="0"/>
              <a:t>The view file fallback mechanism which includes a preprocessor for </a:t>
            </a:r>
            <a:r>
              <a:rPr lang="en-US" sz="1800" dirty="0" err="1"/>
              <a:t>css</a:t>
            </a:r>
            <a:r>
              <a:rPr lang="en-US" sz="1800" dirty="0"/>
              <a:t>/</a:t>
            </a:r>
            <a:r>
              <a:rPr lang="en-US" sz="1800" dirty="0" err="1"/>
              <a:t>js</a:t>
            </a:r>
            <a:endParaRPr lang="en-US" sz="1800" dirty="0"/>
          </a:p>
          <a:p>
            <a:r>
              <a:rPr lang="en-US" sz="1800" dirty="0"/>
              <a:t>CSS is processed with LESS</a:t>
            </a:r>
          </a:p>
          <a:p>
            <a:r>
              <a:rPr lang="en-US" sz="1800" dirty="0"/>
              <a:t>JavaScript is merged and minified</a:t>
            </a:r>
          </a:p>
          <a:p>
            <a:r>
              <a:rPr lang="en-US" sz="1800" dirty="0"/>
              <a:t>These preprocessors can be extended easily.</a:t>
            </a:r>
          </a:p>
        </p:txBody>
      </p:sp>
      <p:pic>
        <p:nvPicPr>
          <p:cNvPr id="27650" name="Picture 2" descr="Static view files processing f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905000"/>
            <a:ext cx="4957791" cy="3286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057400" y="5590268"/>
            <a:ext cx="7483928" cy="300082"/>
          </a:xfrm>
          <a:prstGeom prst="rect">
            <a:avLst/>
          </a:prstGeom>
          <a:noFill/>
        </p:spPr>
        <p:txBody>
          <a:bodyPr wrap="square" rtlCol="0">
            <a:spAutoFit/>
          </a:bodyPr>
          <a:lstStyle/>
          <a:p>
            <a:r>
              <a:rPr lang="en-US" sz="1350" i="1" dirty="0"/>
              <a:t>More reading: http://devdocs.magento.com/guides/v2.0/architecture/view/static-process.html</a:t>
            </a:r>
          </a:p>
        </p:txBody>
      </p:sp>
    </p:spTree>
    <p:extLst>
      <p:ext uri="{BB962C8B-B14F-4D97-AF65-F5344CB8AC3E}">
        <p14:creationId xmlns:p14="http://schemas.microsoft.com/office/powerpoint/2010/main" val="22283540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Themes Inheritance</a:t>
            </a:r>
          </a:p>
        </p:txBody>
      </p:sp>
      <p:sp>
        <p:nvSpPr>
          <p:cNvPr id="8" name="Content Placeholder 1"/>
          <p:cNvSpPr>
            <a:spLocks noGrp="1"/>
          </p:cNvSpPr>
          <p:nvPr>
            <p:ph idx="1"/>
          </p:nvPr>
        </p:nvSpPr>
        <p:spPr>
          <a:xfrm>
            <a:off x="457200" y="1828800"/>
            <a:ext cx="8229600" cy="3533775"/>
          </a:xfrm>
        </p:spPr>
        <p:txBody>
          <a:bodyPr/>
          <a:lstStyle/>
          <a:p>
            <a:pPr marL="0" indent="0">
              <a:buNone/>
            </a:pPr>
            <a:r>
              <a:rPr lang="en-US" sz="1800" dirty="0"/>
              <a:t>“</a:t>
            </a:r>
            <a:r>
              <a:rPr lang="en-US" sz="1800" b="0" dirty="0"/>
              <a:t>Theme inheritance is based on the fallback mechanism, which guarantees that if a view file is not found in the current theme, the system searches in the ancestor themes, module view files or library.”</a:t>
            </a:r>
          </a:p>
          <a:p>
            <a:pPr marL="0" indent="0">
              <a:buNone/>
            </a:pPr>
            <a:endParaRPr lang="en-US" dirty="0"/>
          </a:p>
          <a:p>
            <a:endParaRPr lang="en-US" dirty="0"/>
          </a:p>
          <a:p>
            <a:endParaRPr lang="en-US" dirty="0"/>
          </a:p>
          <a:p>
            <a:r>
              <a:rPr lang="en-US" sz="1800" dirty="0"/>
              <a:t>Themes have parents, this is their fallback.</a:t>
            </a:r>
          </a:p>
          <a:p>
            <a:r>
              <a:rPr lang="en-US" sz="1800" dirty="0"/>
              <a:t>Modules follow a fallback, this is affected by module context.</a:t>
            </a:r>
          </a:p>
          <a:p>
            <a:r>
              <a:rPr lang="en-US" sz="1800" dirty="0"/>
              <a:t>Templates fallback to the current theme, ancestor theme and then the module.</a:t>
            </a:r>
          </a:p>
          <a:p>
            <a:r>
              <a:rPr lang="en-US" sz="1800" dirty="0"/>
              <a:t>Layouts can be extended or you </a:t>
            </a:r>
            <a:r>
              <a:rPr lang="en-US" sz="1800" i="1" dirty="0"/>
              <a:t>can do</a:t>
            </a:r>
            <a:r>
              <a:rPr lang="en-US" sz="1800" dirty="0"/>
              <a:t> an override. </a:t>
            </a:r>
          </a:p>
          <a:p>
            <a:pPr marL="0" indent="0">
              <a:buNone/>
            </a:pPr>
            <a:endParaRPr lang="en-US" dirty="0"/>
          </a:p>
          <a:p>
            <a:pPr marL="0" indent="0">
              <a:buNone/>
            </a:pPr>
            <a:endParaRPr lang="en-US" dirty="0"/>
          </a:p>
          <a:p>
            <a:pPr marL="0" indent="0">
              <a:buNone/>
            </a:pPr>
            <a:endParaRPr lang="en-US" dirty="0"/>
          </a:p>
          <a:p>
            <a:pPr marL="342900" indent="-342900">
              <a:buFont typeface="+mj-lt"/>
              <a:buAutoNum type="arabicPeriod"/>
            </a:pPr>
            <a:endParaRPr lang="en-US" dirty="0"/>
          </a:p>
          <a:p>
            <a:endParaRPr lang="en-US" dirty="0"/>
          </a:p>
          <a:p>
            <a:endParaRPr lang="en-US" dirty="0"/>
          </a:p>
        </p:txBody>
      </p:sp>
      <p:sp>
        <p:nvSpPr>
          <p:cNvPr id="4" name="TextBox 3"/>
          <p:cNvSpPr txBox="1"/>
          <p:nvPr/>
        </p:nvSpPr>
        <p:spPr>
          <a:xfrm>
            <a:off x="1524000" y="2895600"/>
            <a:ext cx="7483928" cy="507831"/>
          </a:xfrm>
          <a:prstGeom prst="rect">
            <a:avLst/>
          </a:prstGeom>
          <a:noFill/>
        </p:spPr>
        <p:txBody>
          <a:bodyPr wrap="square" rtlCol="0">
            <a:spAutoFit/>
          </a:bodyPr>
          <a:lstStyle/>
          <a:p>
            <a:r>
              <a:rPr lang="en-US" sz="1350" i="1" dirty="0"/>
              <a:t>More reading: http://devdocs.magento.com/guides/v2.1/frontend-dev-guide/themes/theme-inherit.html</a:t>
            </a:r>
          </a:p>
        </p:txBody>
      </p:sp>
    </p:spTree>
    <p:extLst>
      <p:ext uri="{BB962C8B-B14F-4D97-AF65-F5344CB8AC3E}">
        <p14:creationId xmlns:p14="http://schemas.microsoft.com/office/powerpoint/2010/main" val="40274970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t>Magento 2 Quick Guide</a:t>
            </a:r>
          </a:p>
        </p:txBody>
      </p:sp>
      <p:sp>
        <p:nvSpPr>
          <p:cNvPr id="9" name="Text Placeholder 8"/>
          <p:cNvSpPr>
            <a:spLocks noGrp="1"/>
          </p:cNvSpPr>
          <p:nvPr>
            <p:ph type="body" sz="quarter" idx="10"/>
          </p:nvPr>
        </p:nvSpPr>
        <p:spPr>
          <a:xfrm>
            <a:off x="228600" y="4191000"/>
            <a:ext cx="5715000" cy="1543050"/>
          </a:xfrm>
        </p:spPr>
        <p:txBody>
          <a:bodyPr/>
          <a:lstStyle/>
          <a:p>
            <a:r>
              <a:rPr lang="en-US" sz="1800" dirty="0"/>
              <a:t>Design Patterns</a:t>
            </a:r>
          </a:p>
          <a:p>
            <a:r>
              <a:rPr lang="en-US" sz="1800" dirty="0"/>
              <a:t>Core code</a:t>
            </a:r>
          </a:p>
          <a:p>
            <a:r>
              <a:rPr lang="en-US" sz="1800" dirty="0"/>
              <a:t>Module Structure</a:t>
            </a:r>
          </a:p>
          <a:p>
            <a:r>
              <a:rPr lang="en-US" sz="1800" dirty="0"/>
              <a:t>Templates and Design Structure</a:t>
            </a:r>
          </a:p>
          <a:p>
            <a:r>
              <a:rPr lang="en-US" sz="2800" b="1" dirty="0"/>
              <a:t>&gt; Configuration &amp; Data Structure</a:t>
            </a:r>
          </a:p>
        </p:txBody>
      </p:sp>
    </p:spTree>
    <p:extLst>
      <p:ext uri="{BB962C8B-B14F-4D97-AF65-F5344CB8AC3E}">
        <p14:creationId xmlns:p14="http://schemas.microsoft.com/office/powerpoint/2010/main" val="15882273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agento architecture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33786"/>
            <a:ext cx="6382226" cy="478667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Magento 2 - What's under the hood?</a:t>
            </a:r>
          </a:p>
        </p:txBody>
      </p:sp>
      <p:sp>
        <p:nvSpPr>
          <p:cNvPr id="5" name="TextBox 4"/>
          <p:cNvSpPr txBox="1"/>
          <p:nvPr/>
        </p:nvSpPr>
        <p:spPr bwMode="auto">
          <a:xfrm>
            <a:off x="457200" y="6352297"/>
            <a:ext cx="8229600" cy="284693"/>
          </a:xfrm>
          <a:prstGeom prst="rect">
            <a:avLst/>
          </a:prstGeom>
          <a:noFill/>
          <a:ln w="9525">
            <a:noFill/>
            <a:miter lim="800000"/>
            <a:headEnd/>
            <a:tailEnd/>
          </a:ln>
          <a:effectLst/>
        </p:spPr>
        <p:txBody>
          <a:bodyPr vert="horz" wrap="square" lIns="0" tIns="34290" rIns="68580" bIns="34290" numCol="1" rtlCol="0" anchor="ctr" anchorCtr="0" compatLnSpc="1">
            <a:prstTxWarp prst="textNoShape">
              <a:avLst/>
            </a:prstTxWarp>
            <a:spAutoFit/>
          </a:bodyPr>
          <a:lstStyle/>
          <a:p>
            <a:pPr algn="ctr" fontAlgn="base">
              <a:spcBef>
                <a:spcPct val="0"/>
              </a:spcBef>
              <a:spcAft>
                <a:spcPct val="0"/>
              </a:spcAft>
            </a:pPr>
            <a:r>
              <a:rPr lang="en-US" sz="1400" kern="0" dirty="0">
                <a:solidFill>
                  <a:srgbClr val="ED8411"/>
                </a:solidFill>
                <a:latin typeface="+mj-lt"/>
                <a:ea typeface="+mj-ea"/>
                <a:cs typeface="+mj-cs"/>
              </a:rPr>
              <a:t>http://devdocs.magento.com/guides/v2.0/architecture/archi_perspectives/arch_diagrams.html</a:t>
            </a:r>
          </a:p>
        </p:txBody>
      </p:sp>
      <p:pic>
        <p:nvPicPr>
          <p:cNvPr id="5124" name="Picture 4" descr="https://getcomposer.org/img/logo-composer-transpar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2710" y="2036558"/>
            <a:ext cx="800100" cy="982191"/>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2.bp.blogspot.com/-ed19ux0EFWw/TxQ1jgbyhkI/AAAAAAAArEc/tXwC_QNwzQw/s1600/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24471" y="3278428"/>
            <a:ext cx="799097" cy="71279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Selenium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07669" y="4236389"/>
            <a:ext cx="665141" cy="601952"/>
          </a:xfrm>
          <a:prstGeom prst="rect">
            <a:avLst/>
          </a:prstGeom>
          <a:noFill/>
          <a:extLst>
            <a:ext uri="{909E8E84-426E-40DD-AFC4-6F175D3DCCD1}">
              <a14:hiddenFill xmlns:a14="http://schemas.microsoft.com/office/drawing/2010/main">
                <a:solidFill>
                  <a:srgbClr val="FFFFFF"/>
                </a:solidFill>
              </a14:hiddenFill>
            </a:ext>
          </a:extLst>
        </p:spPr>
      </p:pic>
      <p:pic>
        <p:nvPicPr>
          <p:cNvPr id="40962" name="Picture 2" descr="http://www.dnnsoftware.com/Portals/0/Blog/Files/3/3322/Windows-Live-Writer-An-Introduction-to-KnockoutJS--Part-2_34F0-logo_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07669" y="5170357"/>
            <a:ext cx="752811" cy="75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63226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a:t>XML Based, with </a:t>
            </a:r>
            <a:r>
              <a:rPr lang="en-US" sz="1800" i="1" dirty="0"/>
              <a:t>REQUIRED </a:t>
            </a:r>
            <a:r>
              <a:rPr lang="en-US" sz="1800" dirty="0"/>
              <a:t>XSD files</a:t>
            </a:r>
          </a:p>
          <a:p>
            <a:r>
              <a:rPr lang="en-US" sz="1800" dirty="0"/>
              <a:t>XSD has schemas for individual and merged validation</a:t>
            </a:r>
          </a:p>
          <a:p>
            <a:r>
              <a:rPr lang="en-US" sz="1800" dirty="0"/>
              <a:t>Additionally there is a group of classes that are used to load the XML </a:t>
            </a:r>
            <a:r>
              <a:rPr lang="en-US" sz="1800" dirty="0" err="1"/>
              <a:t>config</a:t>
            </a:r>
            <a:r>
              <a:rPr lang="en-US" sz="1800" dirty="0"/>
              <a:t>:</a:t>
            </a:r>
          </a:p>
          <a:p>
            <a:pPr marL="0" indent="0">
              <a:buNone/>
            </a:pPr>
            <a:r>
              <a:rPr lang="en-US" sz="1800" b="0" dirty="0">
                <a:latin typeface="Courier New" panose="02070309020205020404" pitchFamily="49" charset="0"/>
                <a:cs typeface="Courier New" panose="02070309020205020404" pitchFamily="49" charset="0"/>
              </a:rPr>
              <a:t>Magento\Framework\</a:t>
            </a:r>
            <a:r>
              <a:rPr lang="en-US" sz="1800" b="0" dirty="0" err="1">
                <a:latin typeface="Courier New" panose="02070309020205020404" pitchFamily="49" charset="0"/>
                <a:cs typeface="Courier New" panose="02070309020205020404" pitchFamily="49" charset="0"/>
              </a:rPr>
              <a:t>Config</a:t>
            </a:r>
            <a:endParaRPr lang="en-US" sz="1800" b="0" dirty="0">
              <a:latin typeface="Courier New" panose="02070309020205020404" pitchFamily="49" charset="0"/>
              <a:cs typeface="Courier New" panose="02070309020205020404" pitchFamily="49" charset="0"/>
            </a:endParaRPr>
          </a:p>
          <a:p>
            <a:pPr lvl="1"/>
            <a:r>
              <a:rPr lang="en-US" sz="1600" dirty="0" err="1"/>
              <a:t>Config</a:t>
            </a:r>
            <a:r>
              <a:rPr lang="en-US" sz="1600" dirty="0"/>
              <a:t>: Provides access to </a:t>
            </a:r>
            <a:r>
              <a:rPr lang="en-US" sz="1600" dirty="0" err="1"/>
              <a:t>config</a:t>
            </a:r>
            <a:r>
              <a:rPr lang="en-US" sz="1600" dirty="0"/>
              <a:t> values.</a:t>
            </a:r>
          </a:p>
          <a:p>
            <a:pPr lvl="1"/>
            <a:r>
              <a:rPr lang="en-US" sz="1600" dirty="0"/>
              <a:t>Reader: Used to read files, usually only encapsulates a single file name.</a:t>
            </a:r>
          </a:p>
          <a:p>
            <a:pPr lvl="1"/>
            <a:r>
              <a:rPr lang="en-US" sz="1600" dirty="0" err="1"/>
              <a:t>SchemaLocator</a:t>
            </a:r>
            <a:r>
              <a:rPr lang="en-US" sz="1600" dirty="0"/>
              <a:t>: Gives the path to the schema.</a:t>
            </a:r>
          </a:p>
          <a:p>
            <a:pPr lvl="1"/>
            <a:r>
              <a:rPr lang="en-US" sz="1600" dirty="0"/>
              <a:t>Converter: Class that converts XML to array</a:t>
            </a:r>
          </a:p>
          <a:p>
            <a:pPr marL="136922" lvl="1" indent="0">
              <a:buNone/>
            </a:pPr>
            <a:endParaRPr lang="en-US" sz="1600" dirty="0"/>
          </a:p>
          <a:p>
            <a:pPr marL="136922" lvl="1" indent="0">
              <a:buNone/>
            </a:pPr>
            <a:r>
              <a:rPr lang="en-US" sz="1600" dirty="0"/>
              <a:t>This is all fully extensible, you can create your own </a:t>
            </a:r>
            <a:r>
              <a:rPr lang="en-US" sz="1600" dirty="0" err="1"/>
              <a:t>Config</a:t>
            </a:r>
            <a:r>
              <a:rPr lang="en-US" sz="1600" dirty="0"/>
              <a:t> types as well.</a:t>
            </a:r>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Magento Configuration Structure</a:t>
            </a:r>
          </a:p>
        </p:txBody>
      </p:sp>
    </p:spTree>
    <p:extLst>
      <p:ext uri="{BB962C8B-B14F-4D97-AF65-F5344CB8AC3E}">
        <p14:creationId xmlns:p14="http://schemas.microsoft.com/office/powerpoint/2010/main" val="270195314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1800" dirty="0"/>
              <a:t>Files are loaded in the following stages:</a:t>
            </a:r>
          </a:p>
          <a:p>
            <a:r>
              <a:rPr lang="en-US" sz="1800" dirty="0"/>
              <a:t>Primary: Bootstrap loads only </a:t>
            </a:r>
            <a:r>
              <a:rPr lang="en-US" sz="1800" dirty="0" err="1"/>
              <a:t>config</a:t>
            </a:r>
            <a:r>
              <a:rPr lang="en-US" sz="1800" dirty="0"/>
              <a:t> files needed for the app to start up, and possibly installation specific </a:t>
            </a:r>
            <a:r>
              <a:rPr lang="en-US" sz="1800" dirty="0" err="1"/>
              <a:t>configs</a:t>
            </a:r>
            <a:r>
              <a:rPr lang="en-US" sz="1800" dirty="0"/>
              <a:t>.</a:t>
            </a:r>
          </a:p>
          <a:p>
            <a:r>
              <a:rPr lang="en-US" sz="1800" dirty="0"/>
              <a:t>Global: Includes </a:t>
            </a:r>
            <a:r>
              <a:rPr lang="en-US" sz="1800" dirty="0" err="1"/>
              <a:t>config</a:t>
            </a:r>
            <a:r>
              <a:rPr lang="en-US" sz="1800" dirty="0"/>
              <a:t> files that are common across all app areas</a:t>
            </a:r>
          </a:p>
          <a:p>
            <a:r>
              <a:rPr lang="en-US" sz="1800" dirty="0"/>
              <a:t>Area: Files that are applied to specific areas such as frontend or </a:t>
            </a:r>
            <a:r>
              <a:rPr lang="en-US" sz="1800" dirty="0" err="1"/>
              <a:t>adminhtml</a:t>
            </a:r>
            <a:r>
              <a:rPr lang="en-US" sz="1800" dirty="0"/>
              <a:t> are loaded.</a:t>
            </a:r>
          </a:p>
        </p:txBody>
      </p:sp>
      <p:sp>
        <p:nvSpPr>
          <p:cNvPr id="3" name="Title 2"/>
          <p:cNvSpPr>
            <a:spLocks noGrp="1"/>
          </p:cNvSpPr>
          <p:nvPr>
            <p:ph type="title"/>
          </p:nvPr>
        </p:nvSpPr>
        <p:spPr/>
        <p:txBody>
          <a:bodyPr/>
          <a:lstStyle/>
          <a:p>
            <a:r>
              <a:rPr lang="en-US" dirty="0"/>
              <a:t>Magento 2 Configuration Files Load Order</a:t>
            </a:r>
          </a:p>
        </p:txBody>
      </p:sp>
    </p:spTree>
    <p:extLst>
      <p:ext uri="{BB962C8B-B14F-4D97-AF65-F5344CB8AC3E}">
        <p14:creationId xmlns:p14="http://schemas.microsoft.com/office/powerpoint/2010/main" val="383184787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err="1"/>
              <a:t>core_config_data</a:t>
            </a:r>
            <a:r>
              <a:rPr lang="en-US" sz="2000" dirty="0"/>
              <a:t>: </a:t>
            </a:r>
            <a:r>
              <a:rPr lang="en-US" sz="2000" dirty="0" err="1"/>
              <a:t>Config</a:t>
            </a:r>
            <a:r>
              <a:rPr lang="en-US" sz="2000" dirty="0"/>
              <a:t> values that have been stored in the database.</a:t>
            </a:r>
          </a:p>
          <a:p>
            <a:r>
              <a:rPr lang="en-US" sz="2000" dirty="0"/>
              <a:t>XML Configurations:</a:t>
            </a:r>
          </a:p>
          <a:p>
            <a:pPr lvl="1"/>
            <a:r>
              <a:rPr lang="en-US" sz="1800" dirty="0"/>
              <a:t>di.xml: Used for dependency injection</a:t>
            </a:r>
          </a:p>
          <a:p>
            <a:pPr lvl="1"/>
            <a:r>
              <a:rPr lang="en-US" sz="1800" dirty="0"/>
              <a:t>config.xml: top level configuration values</a:t>
            </a:r>
          </a:p>
          <a:p>
            <a:pPr lvl="1"/>
            <a:r>
              <a:rPr lang="en-US" sz="1800" dirty="0"/>
              <a:t>acl.xml: Access control list configuration values</a:t>
            </a:r>
          </a:p>
          <a:p>
            <a:pPr lvl="1"/>
            <a:r>
              <a:rPr lang="en-US" sz="1800" dirty="0"/>
              <a:t>module.xml: specifies module version number, and dependency load order</a:t>
            </a:r>
          </a:p>
          <a:p>
            <a:pPr marL="136922" lvl="1" indent="0">
              <a:buNone/>
            </a:pPr>
            <a:endParaRPr lang="en-US" sz="1800" dirty="0"/>
          </a:p>
          <a:p>
            <a:pPr marL="136922" lvl="1" indent="0">
              <a:buNone/>
            </a:pPr>
            <a:r>
              <a:rPr lang="en-US" sz="1800" dirty="0"/>
              <a:t>And many more….</a:t>
            </a:r>
          </a:p>
        </p:txBody>
      </p:sp>
      <p:sp>
        <p:nvSpPr>
          <p:cNvPr id="3" name="Title 2"/>
          <p:cNvSpPr>
            <a:spLocks noGrp="1"/>
          </p:cNvSpPr>
          <p:nvPr>
            <p:ph type="title"/>
          </p:nvPr>
        </p:nvSpPr>
        <p:spPr/>
        <p:txBody>
          <a:bodyPr/>
          <a:lstStyle/>
          <a:p>
            <a:r>
              <a:rPr lang="en-US" dirty="0"/>
              <a:t>Magento 2 </a:t>
            </a:r>
            <a:r>
              <a:rPr lang="en-US" dirty="0" err="1"/>
              <a:t>Config</a:t>
            </a:r>
            <a:r>
              <a:rPr lang="en-US" dirty="0"/>
              <a:t> Types</a:t>
            </a:r>
          </a:p>
        </p:txBody>
      </p:sp>
      <p:sp>
        <p:nvSpPr>
          <p:cNvPr id="4" name="TextBox 3"/>
          <p:cNvSpPr txBox="1"/>
          <p:nvPr/>
        </p:nvSpPr>
        <p:spPr>
          <a:xfrm>
            <a:off x="841150" y="5419725"/>
            <a:ext cx="7483928" cy="300082"/>
          </a:xfrm>
          <a:prstGeom prst="rect">
            <a:avLst/>
          </a:prstGeom>
          <a:noFill/>
        </p:spPr>
        <p:txBody>
          <a:bodyPr wrap="square" rtlCol="0">
            <a:spAutoFit/>
          </a:bodyPr>
          <a:lstStyle/>
          <a:p>
            <a:r>
              <a:rPr lang="en-US" sz="1350" i="1" dirty="0"/>
              <a:t>More reading: http://devdocs.magento.com/guides/v2.1/config-guide/config/config-files.html</a:t>
            </a:r>
          </a:p>
        </p:txBody>
      </p:sp>
    </p:spTree>
    <p:extLst>
      <p:ext uri="{BB962C8B-B14F-4D97-AF65-F5344CB8AC3E}">
        <p14:creationId xmlns:p14="http://schemas.microsoft.com/office/powerpoint/2010/main" val="416507194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Configuration Scope</a:t>
            </a:r>
          </a:p>
        </p:txBody>
      </p:sp>
      <p:sp>
        <p:nvSpPr>
          <p:cNvPr id="4" name="Content Placeholder 3"/>
          <p:cNvSpPr>
            <a:spLocks noGrp="1"/>
          </p:cNvSpPr>
          <p:nvPr>
            <p:ph idx="1"/>
          </p:nvPr>
        </p:nvSpPr>
        <p:spPr>
          <a:xfrm>
            <a:off x="98345" y="1546360"/>
            <a:ext cx="3532187" cy="3657600"/>
          </a:xfrm>
        </p:spPr>
        <p:txBody>
          <a:bodyPr/>
          <a:lstStyle/>
          <a:p>
            <a:r>
              <a:rPr lang="en-US" sz="1350" dirty="0"/>
              <a:t>Default Scope</a:t>
            </a:r>
          </a:p>
          <a:p>
            <a:pPr lvl="1"/>
            <a:r>
              <a:rPr lang="en-US" sz="1200" dirty="0"/>
              <a:t>Default Values</a:t>
            </a:r>
          </a:p>
          <a:p>
            <a:pPr lvl="1"/>
            <a:r>
              <a:rPr lang="en-US" sz="1200" dirty="0"/>
              <a:t>Used if not found in scope</a:t>
            </a:r>
          </a:p>
          <a:p>
            <a:r>
              <a:rPr lang="en-US" sz="1350" dirty="0"/>
              <a:t>Website Scope</a:t>
            </a:r>
          </a:p>
          <a:p>
            <a:pPr lvl="1"/>
            <a:r>
              <a:rPr lang="en-US" sz="1200" dirty="0"/>
              <a:t>Website scope is used to override global scope per website.</a:t>
            </a:r>
          </a:p>
          <a:p>
            <a:pPr lvl="1"/>
            <a:r>
              <a:rPr lang="en-US" sz="1200" dirty="0"/>
              <a:t>Used to support Multi-Store environments</a:t>
            </a:r>
          </a:p>
          <a:p>
            <a:r>
              <a:rPr lang="en-US" sz="1350" dirty="0"/>
              <a:t>Store Group Scope</a:t>
            </a:r>
          </a:p>
          <a:p>
            <a:pPr lvl="1"/>
            <a:r>
              <a:rPr lang="en-US" sz="1200" dirty="0"/>
              <a:t>Root Category configuration and part of the unit tests.</a:t>
            </a:r>
          </a:p>
          <a:p>
            <a:r>
              <a:rPr lang="en-US" sz="1350" dirty="0"/>
              <a:t>View Scope (subset of website scope)</a:t>
            </a:r>
          </a:p>
          <a:p>
            <a:pPr lvl="1"/>
            <a:r>
              <a:rPr lang="en-US" sz="1200" dirty="0"/>
              <a:t>Used for currency, tax, and language settings</a:t>
            </a:r>
          </a:p>
          <a:p>
            <a:pPr lvl="1"/>
            <a:r>
              <a:rPr lang="en-US" sz="1200" dirty="0"/>
              <a:t>Typically shown as a dropdown for Language/Currency </a:t>
            </a:r>
          </a:p>
          <a:p>
            <a:pPr lvl="1"/>
            <a:r>
              <a:rPr lang="en-US" sz="1200" dirty="0"/>
              <a:t>Limited Configuration Values Available</a:t>
            </a:r>
          </a:p>
          <a:p>
            <a:endParaRPr lang="en-US" sz="1350" dirty="0"/>
          </a:p>
        </p:txBody>
      </p:sp>
      <p:graphicFrame>
        <p:nvGraphicFramePr>
          <p:cNvPr id="6" name="Object 5"/>
          <p:cNvGraphicFramePr>
            <a:graphicFrameLocks noChangeAspect="1"/>
          </p:cNvGraphicFramePr>
          <p:nvPr>
            <p:extLst>
              <p:ext uri="{D42A27DB-BD31-4B8C-83A1-F6EECF244321}">
                <p14:modId xmlns:p14="http://schemas.microsoft.com/office/powerpoint/2010/main" val="1497763213"/>
              </p:ext>
            </p:extLst>
          </p:nvPr>
        </p:nvGraphicFramePr>
        <p:xfrm>
          <a:off x="3630532" y="1447800"/>
          <a:ext cx="5513468" cy="4533900"/>
        </p:xfrm>
        <a:graphic>
          <a:graphicData uri="http://schemas.openxmlformats.org/presentationml/2006/ole">
            <mc:AlternateContent xmlns:mc="http://schemas.openxmlformats.org/markup-compatibility/2006">
              <mc:Choice xmlns:v="urn:schemas-microsoft-com:vml" Requires="v">
                <p:oleObj spid="_x0000_s30754" name="Image" r:id="rId4" imgW="7720560" imgH="6348960" progId="Photoshop.Image.13">
                  <p:embed/>
                </p:oleObj>
              </mc:Choice>
              <mc:Fallback>
                <p:oleObj name="Image" r:id="rId4" imgW="7720560" imgH="6348960" progId="Photoshop.Image.13">
                  <p:embed/>
                  <p:pic>
                    <p:nvPicPr>
                      <p:cNvPr id="0" name=""/>
                      <p:cNvPicPr/>
                      <p:nvPr/>
                    </p:nvPicPr>
                    <p:blipFill>
                      <a:blip r:embed="rId5"/>
                      <a:stretch>
                        <a:fillRect/>
                      </a:stretch>
                    </p:blipFill>
                    <p:spPr>
                      <a:xfrm>
                        <a:off x="3630532" y="1447800"/>
                        <a:ext cx="5513468" cy="4533900"/>
                      </a:xfrm>
                      <a:prstGeom prst="rect">
                        <a:avLst/>
                      </a:prstGeom>
                    </p:spPr>
                  </p:pic>
                </p:oleObj>
              </mc:Fallback>
            </mc:AlternateContent>
          </a:graphicData>
        </a:graphic>
      </p:graphicFrame>
      <p:sp>
        <p:nvSpPr>
          <p:cNvPr id="7" name="TextBox 6"/>
          <p:cNvSpPr txBox="1"/>
          <p:nvPr/>
        </p:nvSpPr>
        <p:spPr>
          <a:xfrm>
            <a:off x="3276600" y="6146211"/>
            <a:ext cx="7483928" cy="300082"/>
          </a:xfrm>
          <a:prstGeom prst="rect">
            <a:avLst/>
          </a:prstGeom>
          <a:noFill/>
        </p:spPr>
        <p:txBody>
          <a:bodyPr wrap="square" rtlCol="0">
            <a:spAutoFit/>
          </a:bodyPr>
          <a:lstStyle/>
          <a:p>
            <a:r>
              <a:rPr lang="en-US" sz="1350" i="1" dirty="0"/>
              <a:t>Source: https://cyrillschumacher.com/2015/04/20/magento2-stores-and-scopes/</a:t>
            </a:r>
          </a:p>
        </p:txBody>
      </p:sp>
    </p:spTree>
    <p:extLst>
      <p:ext uri="{BB962C8B-B14F-4D97-AF65-F5344CB8AC3E}">
        <p14:creationId xmlns:p14="http://schemas.microsoft.com/office/powerpoint/2010/main" val="265989456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Magento uses a basic CRUD Model</a:t>
            </a:r>
          </a:p>
          <a:p>
            <a:r>
              <a:rPr lang="en-US" sz="2000" dirty="0"/>
              <a:t>There are three basic components to the data interface</a:t>
            </a:r>
          </a:p>
          <a:p>
            <a:pPr lvl="1"/>
            <a:r>
              <a:rPr lang="en-US" sz="1800" dirty="0"/>
              <a:t>Model: Doesn’t contain database code</a:t>
            </a:r>
          </a:p>
          <a:p>
            <a:pPr lvl="1"/>
            <a:r>
              <a:rPr lang="en-US" sz="1800" dirty="0"/>
              <a:t>Resource Model: Read/Write adapters for communicating to database</a:t>
            </a:r>
          </a:p>
          <a:p>
            <a:pPr lvl="1"/>
            <a:r>
              <a:rPr lang="en-US" sz="1800" dirty="0"/>
              <a:t>Collection: PHP Object used  to hold model instances, implements several PHP Standard Library interfaces to work with the collection.</a:t>
            </a:r>
          </a:p>
          <a:p>
            <a:pPr lvl="1"/>
            <a:r>
              <a:rPr lang="en-US" sz="1800" dirty="0"/>
              <a:t>Factory Methods: Many auto-generated methods exist for common interactions</a:t>
            </a:r>
          </a:p>
          <a:p>
            <a:pPr marL="136922" lvl="1" indent="0">
              <a:buNone/>
            </a:pPr>
            <a:endParaRPr lang="en-US" sz="1600" dirty="0"/>
          </a:p>
          <a:p>
            <a:pPr marL="136922" lvl="1" indent="0">
              <a:buNone/>
            </a:pPr>
            <a:r>
              <a:rPr lang="en-US" sz="1600" dirty="0"/>
              <a:t>“Most Magento Models can be categorized in one of two ways. There's a basic, </a:t>
            </a:r>
            <a:r>
              <a:rPr lang="en-US" sz="1600" dirty="0" err="1"/>
              <a:t>ActiveRecord</a:t>
            </a:r>
            <a:r>
              <a:rPr lang="en-US" sz="1600" dirty="0"/>
              <a:t>-like/one-object-one-table Model, and there's also an Entity Attribute Value (EAV) Model.“</a:t>
            </a:r>
            <a:endParaRPr lang="en-US" sz="1800" dirty="0"/>
          </a:p>
          <a:p>
            <a:pPr marL="136922" lvl="1" indent="0">
              <a:buNone/>
            </a:pPr>
            <a:r>
              <a:rPr lang="en-US" sz="1200" dirty="0"/>
              <a:t>- http://devdocs.magento.com/guides/m1x/magefordev/mage-for-dev-5.html</a:t>
            </a:r>
            <a:endParaRPr lang="en-US" sz="1800" dirty="0"/>
          </a:p>
        </p:txBody>
      </p:sp>
      <p:sp>
        <p:nvSpPr>
          <p:cNvPr id="3" name="Title 2"/>
          <p:cNvSpPr>
            <a:spLocks noGrp="1"/>
          </p:cNvSpPr>
          <p:nvPr>
            <p:ph type="title"/>
          </p:nvPr>
        </p:nvSpPr>
        <p:spPr/>
        <p:txBody>
          <a:bodyPr/>
          <a:lstStyle/>
          <a:p>
            <a:r>
              <a:rPr lang="en-US" dirty="0"/>
              <a:t>Magento 2 Database Interface Structure</a:t>
            </a:r>
          </a:p>
        </p:txBody>
      </p:sp>
    </p:spTree>
    <p:extLst>
      <p:ext uri="{BB962C8B-B14F-4D97-AF65-F5344CB8AC3E}">
        <p14:creationId xmlns:p14="http://schemas.microsoft.com/office/powerpoint/2010/main" val="151994690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Break Time</a:t>
            </a:r>
            <a:endParaRPr lang="en-US" dirty="0"/>
          </a:p>
        </p:txBody>
      </p:sp>
      <p:sp>
        <p:nvSpPr>
          <p:cNvPr id="9" name="Text Placeholder 8"/>
          <p:cNvSpPr>
            <a:spLocks noGrp="1"/>
          </p:cNvSpPr>
          <p:nvPr>
            <p:ph type="body" sz="quarter" idx="10"/>
          </p:nvPr>
        </p:nvSpPr>
        <p:spPr/>
        <p:txBody>
          <a:bodyPr/>
          <a:lstStyle/>
          <a:p>
            <a:r>
              <a:rPr lang="en-US" dirty="0" smtClean="0">
                <a:solidFill>
                  <a:schemeClr val="accent6">
                    <a:lumMod val="75000"/>
                  </a:schemeClr>
                </a:solidFill>
              </a:rPr>
              <a:t>Free Coffee</a:t>
            </a:r>
            <a:endParaRPr lang="en-US" dirty="0">
              <a:solidFill>
                <a:schemeClr val="accent6">
                  <a:lumMod val="75000"/>
                </a:schemeClr>
              </a:solidFill>
            </a:endParaRPr>
          </a:p>
        </p:txBody>
      </p:sp>
    </p:spTree>
    <p:extLst>
      <p:ext uri="{BB962C8B-B14F-4D97-AF65-F5344CB8AC3E}">
        <p14:creationId xmlns:p14="http://schemas.microsoft.com/office/powerpoint/2010/main" val="396544535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t>Hands on with Magento 2</a:t>
            </a:r>
          </a:p>
        </p:txBody>
      </p:sp>
      <p:sp>
        <p:nvSpPr>
          <p:cNvPr id="9" name="Text Placeholder 8"/>
          <p:cNvSpPr>
            <a:spLocks noGrp="1"/>
          </p:cNvSpPr>
          <p:nvPr>
            <p:ph type="body" sz="quarter" idx="10"/>
          </p:nvPr>
        </p:nvSpPr>
        <p:spPr/>
        <p:txBody>
          <a:bodyPr/>
          <a:lstStyle/>
          <a:p>
            <a:r>
              <a:rPr lang="en-US" dirty="0">
                <a:solidFill>
                  <a:schemeClr val="accent6">
                    <a:lumMod val="75000"/>
                  </a:schemeClr>
                </a:solidFill>
              </a:rPr>
              <a:t>A guide to installation</a:t>
            </a:r>
          </a:p>
        </p:txBody>
      </p:sp>
    </p:spTree>
    <p:extLst>
      <p:ext uri="{BB962C8B-B14F-4D97-AF65-F5344CB8AC3E}">
        <p14:creationId xmlns:p14="http://schemas.microsoft.com/office/powerpoint/2010/main" val="74246791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485907" y="2264323"/>
            <a:ext cx="2792015" cy="3143250"/>
          </a:xfrm>
        </p:spPr>
        <p:txBody>
          <a:bodyPr/>
          <a:lstStyle/>
          <a:p>
            <a:r>
              <a:rPr lang="en-US" sz="1350" dirty="0"/>
              <a:t>Operating System</a:t>
            </a:r>
          </a:p>
          <a:p>
            <a:pPr lvl="1"/>
            <a:r>
              <a:rPr lang="en-US" sz="1350" dirty="0"/>
              <a:t>Linux x86-64</a:t>
            </a:r>
          </a:p>
          <a:p>
            <a:r>
              <a:rPr lang="en-US" sz="1350" dirty="0"/>
              <a:t>Web Server</a:t>
            </a:r>
          </a:p>
          <a:p>
            <a:pPr lvl="1"/>
            <a:r>
              <a:rPr lang="en-US" sz="1350" dirty="0"/>
              <a:t>Apache 2.2</a:t>
            </a:r>
          </a:p>
          <a:p>
            <a:pPr lvl="1"/>
            <a:r>
              <a:rPr lang="en-US" sz="1350" dirty="0"/>
              <a:t>Nginx 1.7.x</a:t>
            </a:r>
          </a:p>
          <a:p>
            <a:r>
              <a:rPr lang="en-US" sz="1350" dirty="0"/>
              <a:t>Database</a:t>
            </a:r>
          </a:p>
          <a:p>
            <a:pPr lvl="1"/>
            <a:r>
              <a:rPr lang="en-US" sz="1350" dirty="0"/>
              <a:t>MySQL 5.6 (Oracle or </a:t>
            </a:r>
            <a:r>
              <a:rPr lang="en-US" sz="1350" dirty="0" err="1"/>
              <a:t>Percona</a:t>
            </a:r>
            <a:r>
              <a:rPr lang="en-US" sz="1350" dirty="0"/>
              <a:t>)</a:t>
            </a:r>
          </a:p>
          <a:p>
            <a:r>
              <a:rPr lang="en-US" sz="1350" dirty="0"/>
              <a:t>PHP</a:t>
            </a:r>
          </a:p>
          <a:p>
            <a:pPr lvl="1"/>
            <a:r>
              <a:rPr lang="en-US" sz="1350" dirty="0"/>
              <a:t>PHP 5.6, PHP 7.x</a:t>
            </a:r>
          </a:p>
        </p:txBody>
      </p:sp>
      <p:sp>
        <p:nvSpPr>
          <p:cNvPr id="4" name="Title 3"/>
          <p:cNvSpPr>
            <a:spLocks noGrp="1"/>
          </p:cNvSpPr>
          <p:nvPr>
            <p:ph type="title"/>
          </p:nvPr>
        </p:nvSpPr>
        <p:spPr/>
        <p:txBody>
          <a:bodyPr/>
          <a:lstStyle/>
          <a:p>
            <a:r>
              <a:rPr lang="en-US" dirty="0"/>
              <a:t>Magento System Requirements</a:t>
            </a:r>
          </a:p>
        </p:txBody>
      </p:sp>
      <p:sp>
        <p:nvSpPr>
          <p:cNvPr id="6" name="Content Placeholder 4"/>
          <p:cNvSpPr txBox="1">
            <a:spLocks/>
          </p:cNvSpPr>
          <p:nvPr/>
        </p:nvSpPr>
        <p:spPr bwMode="auto">
          <a:xfrm>
            <a:off x="6115057" y="2268265"/>
            <a:ext cx="2792015" cy="1028700"/>
          </a:xfrm>
          <a:prstGeom prst="rect">
            <a:avLst/>
          </a:prstGeom>
          <a:noFill/>
          <a:ln w="9525">
            <a:noFill/>
            <a:miter lim="800000"/>
            <a:headEnd/>
            <a:tailEnd/>
          </a:ln>
          <a:effectLst/>
        </p:spPr>
        <p:txBody>
          <a:bodyPr vert="horz" wrap="square" lIns="0" tIns="34290" rIns="68580" bIns="34290" numCol="1" anchor="t" anchorCtr="0" compatLnSpc="1">
            <a:prstTxWarp prst="textNoShape">
              <a:avLst/>
            </a:prstTxWarp>
          </a:bodyPr>
          <a:lstStyle>
            <a:lvl1pPr marL="180975" indent="-180975" algn="l" rtl="0" eaLnBrk="1" fontAlgn="base" hangingPunct="1">
              <a:spcBef>
                <a:spcPct val="20000"/>
              </a:spcBef>
              <a:spcAft>
                <a:spcPct val="30000"/>
              </a:spcAft>
              <a:buClr>
                <a:schemeClr val="hlink"/>
              </a:buClr>
              <a:buChar char="•"/>
              <a:defRPr sz="2200" b="1">
                <a:solidFill>
                  <a:schemeClr val="tx1"/>
                </a:solidFill>
                <a:latin typeface="+mn-lt"/>
                <a:ea typeface="+mn-ea"/>
                <a:cs typeface="+mn-cs"/>
              </a:defRPr>
            </a:lvl1pPr>
            <a:lvl2pPr marL="447675" indent="-265113" algn="l" rtl="0" eaLnBrk="1" fontAlgn="base" hangingPunct="1">
              <a:spcBef>
                <a:spcPct val="20000"/>
              </a:spcBef>
              <a:spcAft>
                <a:spcPct val="30000"/>
              </a:spcAft>
              <a:buClr>
                <a:schemeClr val="hlink"/>
              </a:buClr>
              <a:buSzPct val="85000"/>
              <a:buFont typeface="Webdings" pitchFamily="18" charset="2"/>
              <a:buChar char="4"/>
              <a:defRPr sz="2000">
                <a:solidFill>
                  <a:schemeClr val="tx1"/>
                </a:solidFill>
                <a:latin typeface="+mn-lt"/>
                <a:cs typeface="+mn-cs"/>
              </a:defRPr>
            </a:lvl2pPr>
            <a:lvl3pPr marL="712788" indent="-173038" algn="l" rtl="0" eaLnBrk="1" fontAlgn="base" hangingPunct="1">
              <a:spcBef>
                <a:spcPct val="20000"/>
              </a:spcBef>
              <a:spcAft>
                <a:spcPct val="30000"/>
              </a:spcAft>
              <a:buChar char="•"/>
              <a:defRPr>
                <a:solidFill>
                  <a:schemeClr val="tx1"/>
                </a:solidFill>
                <a:latin typeface="+mn-lt"/>
                <a:cs typeface="+mn-cs"/>
              </a:defRPr>
            </a:lvl3pPr>
            <a:lvl4pPr marL="987425" indent="-182563" algn="l" rtl="0" eaLnBrk="1" fontAlgn="base" hangingPunct="1">
              <a:spcBef>
                <a:spcPct val="20000"/>
              </a:spcBef>
              <a:spcAft>
                <a:spcPct val="30000"/>
              </a:spcAft>
              <a:buChar char="–"/>
              <a:defRPr sz="1600">
                <a:solidFill>
                  <a:schemeClr val="tx1"/>
                </a:solidFill>
                <a:latin typeface="+mn-lt"/>
                <a:cs typeface="+mn-cs"/>
              </a:defRPr>
            </a:lvl4pPr>
            <a:lvl5pPr marL="1162050" indent="-174625" algn="l" rtl="0" eaLnBrk="1" fontAlgn="base" hangingPunct="1">
              <a:spcBef>
                <a:spcPct val="20000"/>
              </a:spcBef>
              <a:spcAft>
                <a:spcPct val="30000"/>
              </a:spcAft>
              <a:buChar char="»"/>
              <a:defRPr sz="1400">
                <a:solidFill>
                  <a:schemeClr val="tx1"/>
                </a:solidFill>
                <a:latin typeface="+mn-lt"/>
                <a:cs typeface="+mn-cs"/>
              </a:defRPr>
            </a:lvl5pPr>
            <a:lvl6pPr marL="2247900" indent="-182563" algn="l" rtl="0" eaLnBrk="1" fontAlgn="base" hangingPunct="1">
              <a:spcBef>
                <a:spcPct val="20000"/>
              </a:spcBef>
              <a:spcAft>
                <a:spcPct val="30000"/>
              </a:spcAft>
              <a:buChar char="»"/>
              <a:defRPr sz="1400">
                <a:solidFill>
                  <a:schemeClr val="tx1"/>
                </a:solidFill>
                <a:latin typeface="+mn-lt"/>
                <a:cs typeface="+mn-cs"/>
              </a:defRPr>
            </a:lvl6pPr>
            <a:lvl7pPr marL="2705100" indent="-182563" algn="l" rtl="0" eaLnBrk="1" fontAlgn="base" hangingPunct="1">
              <a:spcBef>
                <a:spcPct val="20000"/>
              </a:spcBef>
              <a:spcAft>
                <a:spcPct val="30000"/>
              </a:spcAft>
              <a:buChar char="»"/>
              <a:defRPr sz="1400">
                <a:solidFill>
                  <a:schemeClr val="tx1"/>
                </a:solidFill>
                <a:latin typeface="+mn-lt"/>
                <a:cs typeface="+mn-cs"/>
              </a:defRPr>
            </a:lvl7pPr>
            <a:lvl8pPr marL="3162300" indent="-182563" algn="l" rtl="0" eaLnBrk="1" fontAlgn="base" hangingPunct="1">
              <a:spcBef>
                <a:spcPct val="20000"/>
              </a:spcBef>
              <a:spcAft>
                <a:spcPct val="30000"/>
              </a:spcAft>
              <a:buChar char="»"/>
              <a:defRPr sz="1400">
                <a:solidFill>
                  <a:schemeClr val="tx1"/>
                </a:solidFill>
                <a:latin typeface="+mn-lt"/>
                <a:cs typeface="+mn-cs"/>
              </a:defRPr>
            </a:lvl8pPr>
            <a:lvl9pPr marL="3619500" indent="-182563" algn="l" rtl="0" eaLnBrk="1" fontAlgn="base" hangingPunct="1">
              <a:spcBef>
                <a:spcPct val="20000"/>
              </a:spcBef>
              <a:spcAft>
                <a:spcPct val="30000"/>
              </a:spcAft>
              <a:buChar char="»"/>
              <a:defRPr sz="1400">
                <a:solidFill>
                  <a:schemeClr val="tx1"/>
                </a:solidFill>
                <a:latin typeface="+mn-lt"/>
                <a:cs typeface="+mn-cs"/>
              </a:defRPr>
            </a:lvl9pPr>
          </a:lstStyle>
          <a:p>
            <a:r>
              <a:rPr lang="en-US" sz="1200" kern="0" dirty="0"/>
              <a:t>Optional Services</a:t>
            </a:r>
          </a:p>
          <a:p>
            <a:pPr lvl="1"/>
            <a:r>
              <a:rPr lang="en-US" sz="1200" kern="0" dirty="0" err="1"/>
              <a:t>Redis</a:t>
            </a:r>
            <a:r>
              <a:rPr lang="en-US" sz="1200" kern="0" dirty="0"/>
              <a:t> </a:t>
            </a:r>
          </a:p>
          <a:p>
            <a:pPr lvl="1"/>
            <a:r>
              <a:rPr lang="en-US" sz="1200" kern="0" dirty="0" err="1"/>
              <a:t>Memcache</a:t>
            </a:r>
            <a:endParaRPr lang="en-US" sz="1200" kern="0" dirty="0"/>
          </a:p>
          <a:p>
            <a:pPr lvl="1"/>
            <a:r>
              <a:rPr lang="en-US" sz="1200" kern="0" dirty="0"/>
              <a:t>Varnish 3.5 or 4.x</a:t>
            </a:r>
          </a:p>
        </p:txBody>
      </p:sp>
      <p:sp>
        <p:nvSpPr>
          <p:cNvPr id="7" name="Content Placeholder 4"/>
          <p:cNvSpPr txBox="1">
            <a:spLocks/>
          </p:cNvSpPr>
          <p:nvPr/>
        </p:nvSpPr>
        <p:spPr bwMode="auto">
          <a:xfrm>
            <a:off x="4057657" y="2268265"/>
            <a:ext cx="2792015" cy="1028700"/>
          </a:xfrm>
          <a:prstGeom prst="rect">
            <a:avLst/>
          </a:prstGeom>
          <a:noFill/>
          <a:ln w="9525">
            <a:noFill/>
            <a:miter lim="800000"/>
            <a:headEnd/>
            <a:tailEnd/>
          </a:ln>
          <a:effectLst/>
        </p:spPr>
        <p:txBody>
          <a:bodyPr vert="horz" wrap="square" lIns="0" tIns="34290" rIns="68580" bIns="34290" numCol="1" anchor="t" anchorCtr="0" compatLnSpc="1">
            <a:prstTxWarp prst="textNoShape">
              <a:avLst/>
            </a:prstTxWarp>
          </a:bodyPr>
          <a:lstStyle>
            <a:lvl1pPr marL="180975" indent="-180975" algn="l" rtl="0" eaLnBrk="1" fontAlgn="base" hangingPunct="1">
              <a:spcBef>
                <a:spcPct val="20000"/>
              </a:spcBef>
              <a:spcAft>
                <a:spcPct val="30000"/>
              </a:spcAft>
              <a:buClr>
                <a:schemeClr val="hlink"/>
              </a:buClr>
              <a:buChar char="•"/>
              <a:defRPr sz="2200" b="1">
                <a:solidFill>
                  <a:schemeClr val="tx1"/>
                </a:solidFill>
                <a:latin typeface="+mn-lt"/>
                <a:ea typeface="+mn-ea"/>
                <a:cs typeface="+mn-cs"/>
              </a:defRPr>
            </a:lvl1pPr>
            <a:lvl2pPr marL="447675" indent="-265113" algn="l" rtl="0" eaLnBrk="1" fontAlgn="base" hangingPunct="1">
              <a:spcBef>
                <a:spcPct val="20000"/>
              </a:spcBef>
              <a:spcAft>
                <a:spcPct val="30000"/>
              </a:spcAft>
              <a:buClr>
                <a:schemeClr val="hlink"/>
              </a:buClr>
              <a:buSzPct val="85000"/>
              <a:buFont typeface="Webdings" pitchFamily="18" charset="2"/>
              <a:buChar char="4"/>
              <a:defRPr sz="2000">
                <a:solidFill>
                  <a:schemeClr val="tx1"/>
                </a:solidFill>
                <a:latin typeface="+mn-lt"/>
                <a:cs typeface="+mn-cs"/>
              </a:defRPr>
            </a:lvl2pPr>
            <a:lvl3pPr marL="712788" indent="-173038" algn="l" rtl="0" eaLnBrk="1" fontAlgn="base" hangingPunct="1">
              <a:spcBef>
                <a:spcPct val="20000"/>
              </a:spcBef>
              <a:spcAft>
                <a:spcPct val="30000"/>
              </a:spcAft>
              <a:buChar char="•"/>
              <a:defRPr>
                <a:solidFill>
                  <a:schemeClr val="tx1"/>
                </a:solidFill>
                <a:latin typeface="+mn-lt"/>
                <a:cs typeface="+mn-cs"/>
              </a:defRPr>
            </a:lvl3pPr>
            <a:lvl4pPr marL="987425" indent="-182563" algn="l" rtl="0" eaLnBrk="1" fontAlgn="base" hangingPunct="1">
              <a:spcBef>
                <a:spcPct val="20000"/>
              </a:spcBef>
              <a:spcAft>
                <a:spcPct val="30000"/>
              </a:spcAft>
              <a:buChar char="–"/>
              <a:defRPr sz="1600">
                <a:solidFill>
                  <a:schemeClr val="tx1"/>
                </a:solidFill>
                <a:latin typeface="+mn-lt"/>
                <a:cs typeface="+mn-cs"/>
              </a:defRPr>
            </a:lvl4pPr>
            <a:lvl5pPr marL="1162050" indent="-174625" algn="l" rtl="0" eaLnBrk="1" fontAlgn="base" hangingPunct="1">
              <a:spcBef>
                <a:spcPct val="20000"/>
              </a:spcBef>
              <a:spcAft>
                <a:spcPct val="30000"/>
              </a:spcAft>
              <a:buChar char="»"/>
              <a:defRPr sz="1400">
                <a:solidFill>
                  <a:schemeClr val="tx1"/>
                </a:solidFill>
                <a:latin typeface="+mn-lt"/>
                <a:cs typeface="+mn-cs"/>
              </a:defRPr>
            </a:lvl5pPr>
            <a:lvl6pPr marL="2247900" indent="-182563" algn="l" rtl="0" eaLnBrk="1" fontAlgn="base" hangingPunct="1">
              <a:spcBef>
                <a:spcPct val="20000"/>
              </a:spcBef>
              <a:spcAft>
                <a:spcPct val="30000"/>
              </a:spcAft>
              <a:buChar char="»"/>
              <a:defRPr sz="1400">
                <a:solidFill>
                  <a:schemeClr val="tx1"/>
                </a:solidFill>
                <a:latin typeface="+mn-lt"/>
                <a:cs typeface="+mn-cs"/>
              </a:defRPr>
            </a:lvl6pPr>
            <a:lvl7pPr marL="2705100" indent="-182563" algn="l" rtl="0" eaLnBrk="1" fontAlgn="base" hangingPunct="1">
              <a:spcBef>
                <a:spcPct val="20000"/>
              </a:spcBef>
              <a:spcAft>
                <a:spcPct val="30000"/>
              </a:spcAft>
              <a:buChar char="»"/>
              <a:defRPr sz="1400">
                <a:solidFill>
                  <a:schemeClr val="tx1"/>
                </a:solidFill>
                <a:latin typeface="+mn-lt"/>
                <a:cs typeface="+mn-cs"/>
              </a:defRPr>
            </a:lvl7pPr>
            <a:lvl8pPr marL="3162300" indent="-182563" algn="l" rtl="0" eaLnBrk="1" fontAlgn="base" hangingPunct="1">
              <a:spcBef>
                <a:spcPct val="20000"/>
              </a:spcBef>
              <a:spcAft>
                <a:spcPct val="30000"/>
              </a:spcAft>
              <a:buChar char="»"/>
              <a:defRPr sz="1400">
                <a:solidFill>
                  <a:schemeClr val="tx1"/>
                </a:solidFill>
                <a:latin typeface="+mn-lt"/>
                <a:cs typeface="+mn-cs"/>
              </a:defRPr>
            </a:lvl8pPr>
            <a:lvl9pPr marL="3619500" indent="-182563" algn="l" rtl="0" eaLnBrk="1" fontAlgn="base" hangingPunct="1">
              <a:spcBef>
                <a:spcPct val="20000"/>
              </a:spcBef>
              <a:spcAft>
                <a:spcPct val="30000"/>
              </a:spcAft>
              <a:buChar char="»"/>
              <a:defRPr sz="1400">
                <a:solidFill>
                  <a:schemeClr val="tx1"/>
                </a:solidFill>
                <a:latin typeface="+mn-lt"/>
                <a:cs typeface="+mn-cs"/>
              </a:defRPr>
            </a:lvl9pPr>
          </a:lstStyle>
          <a:p>
            <a:r>
              <a:rPr lang="en-US" sz="1200" kern="0" dirty="0"/>
              <a:t>Required PHP Extensions</a:t>
            </a:r>
          </a:p>
          <a:p>
            <a:pPr lvl="1"/>
            <a:r>
              <a:rPr lang="en-US" sz="1200" kern="0" dirty="0"/>
              <a:t>CURL</a:t>
            </a:r>
          </a:p>
          <a:p>
            <a:pPr lvl="1"/>
            <a:r>
              <a:rPr lang="en-US" sz="1200" kern="0" dirty="0"/>
              <a:t>DOM</a:t>
            </a:r>
          </a:p>
          <a:p>
            <a:pPr lvl="1"/>
            <a:r>
              <a:rPr lang="en-US" sz="1200" kern="0" dirty="0" err="1"/>
              <a:t>gd</a:t>
            </a:r>
            <a:endParaRPr lang="en-US" sz="1200" kern="0" dirty="0"/>
          </a:p>
          <a:p>
            <a:pPr lvl="1"/>
            <a:r>
              <a:rPr lang="en-US" sz="1200" kern="0" dirty="0"/>
              <a:t>hash</a:t>
            </a:r>
          </a:p>
          <a:p>
            <a:pPr lvl="1"/>
            <a:r>
              <a:rPr lang="en-US" sz="1200" kern="0" dirty="0" err="1"/>
              <a:t>Iconv</a:t>
            </a:r>
            <a:endParaRPr lang="en-US" sz="1200" kern="0" dirty="0"/>
          </a:p>
          <a:p>
            <a:pPr lvl="1"/>
            <a:r>
              <a:rPr lang="en-US" sz="1200" kern="0" dirty="0" err="1"/>
              <a:t>mbstring</a:t>
            </a:r>
            <a:endParaRPr lang="en-US" sz="1200" kern="0" dirty="0"/>
          </a:p>
          <a:p>
            <a:pPr lvl="1"/>
            <a:r>
              <a:rPr lang="en-US" sz="1200" kern="0" dirty="0" err="1"/>
              <a:t>mcrypt</a:t>
            </a:r>
            <a:endParaRPr lang="en-US" sz="1200" kern="0" dirty="0"/>
          </a:p>
          <a:p>
            <a:pPr lvl="1"/>
            <a:r>
              <a:rPr lang="en-US" sz="1200" kern="0" dirty="0" err="1"/>
              <a:t>pcre</a:t>
            </a:r>
            <a:endParaRPr lang="en-US" sz="1200" kern="0" dirty="0"/>
          </a:p>
          <a:p>
            <a:pPr lvl="1"/>
            <a:r>
              <a:rPr lang="en-US" sz="1200" kern="0" dirty="0" err="1"/>
              <a:t>pdo</a:t>
            </a:r>
            <a:endParaRPr lang="en-US" sz="1200" kern="0" dirty="0"/>
          </a:p>
          <a:p>
            <a:pPr lvl="1"/>
            <a:r>
              <a:rPr lang="en-US" sz="1200" kern="0" dirty="0" err="1"/>
              <a:t>pdo_mysql</a:t>
            </a:r>
            <a:endParaRPr lang="en-US" sz="1200" kern="0" dirty="0"/>
          </a:p>
          <a:p>
            <a:pPr lvl="1"/>
            <a:r>
              <a:rPr lang="en-US" sz="1200" kern="0" dirty="0" err="1"/>
              <a:t>Simplexml</a:t>
            </a:r>
            <a:endParaRPr lang="en-US" sz="1200" kern="0" dirty="0"/>
          </a:p>
          <a:p>
            <a:pPr lvl="1"/>
            <a:r>
              <a:rPr lang="en-US" sz="1200" kern="0" dirty="0" err="1"/>
              <a:t>xsl</a:t>
            </a:r>
            <a:endParaRPr lang="en-US" sz="1200" kern="0" dirty="0"/>
          </a:p>
          <a:p>
            <a:pPr lvl="1"/>
            <a:endParaRPr lang="en-US" sz="1050" kern="0" dirty="0"/>
          </a:p>
        </p:txBody>
      </p:sp>
      <p:sp>
        <p:nvSpPr>
          <p:cNvPr id="8" name="Content Placeholder 4"/>
          <p:cNvSpPr txBox="1">
            <a:spLocks/>
          </p:cNvSpPr>
          <p:nvPr/>
        </p:nvSpPr>
        <p:spPr bwMode="auto">
          <a:xfrm>
            <a:off x="6115056" y="3835948"/>
            <a:ext cx="2792015" cy="1028700"/>
          </a:xfrm>
          <a:prstGeom prst="rect">
            <a:avLst/>
          </a:prstGeom>
          <a:noFill/>
          <a:ln w="9525">
            <a:noFill/>
            <a:miter lim="800000"/>
            <a:headEnd/>
            <a:tailEnd/>
          </a:ln>
          <a:effectLst/>
        </p:spPr>
        <p:txBody>
          <a:bodyPr vert="horz" wrap="square" lIns="0" tIns="34290" rIns="68580" bIns="34290" numCol="1" anchor="t" anchorCtr="0" compatLnSpc="1">
            <a:prstTxWarp prst="textNoShape">
              <a:avLst/>
            </a:prstTxWarp>
          </a:bodyPr>
          <a:lstStyle>
            <a:lvl1pPr marL="180975" indent="-180975" algn="l" rtl="0" eaLnBrk="1" fontAlgn="base" hangingPunct="1">
              <a:spcBef>
                <a:spcPct val="20000"/>
              </a:spcBef>
              <a:spcAft>
                <a:spcPct val="30000"/>
              </a:spcAft>
              <a:buClr>
                <a:schemeClr val="hlink"/>
              </a:buClr>
              <a:buChar char="•"/>
              <a:defRPr sz="2200" b="1">
                <a:solidFill>
                  <a:schemeClr val="tx1"/>
                </a:solidFill>
                <a:latin typeface="+mn-lt"/>
                <a:ea typeface="+mn-ea"/>
                <a:cs typeface="+mn-cs"/>
              </a:defRPr>
            </a:lvl1pPr>
            <a:lvl2pPr marL="447675" indent="-265113" algn="l" rtl="0" eaLnBrk="1" fontAlgn="base" hangingPunct="1">
              <a:spcBef>
                <a:spcPct val="20000"/>
              </a:spcBef>
              <a:spcAft>
                <a:spcPct val="30000"/>
              </a:spcAft>
              <a:buClr>
                <a:schemeClr val="hlink"/>
              </a:buClr>
              <a:buSzPct val="85000"/>
              <a:buFont typeface="Webdings" pitchFamily="18" charset="2"/>
              <a:buChar char="4"/>
              <a:defRPr sz="2000">
                <a:solidFill>
                  <a:schemeClr val="tx1"/>
                </a:solidFill>
                <a:latin typeface="+mn-lt"/>
                <a:cs typeface="+mn-cs"/>
              </a:defRPr>
            </a:lvl2pPr>
            <a:lvl3pPr marL="712788" indent="-173038" algn="l" rtl="0" eaLnBrk="1" fontAlgn="base" hangingPunct="1">
              <a:spcBef>
                <a:spcPct val="20000"/>
              </a:spcBef>
              <a:spcAft>
                <a:spcPct val="30000"/>
              </a:spcAft>
              <a:buChar char="•"/>
              <a:defRPr>
                <a:solidFill>
                  <a:schemeClr val="tx1"/>
                </a:solidFill>
                <a:latin typeface="+mn-lt"/>
                <a:cs typeface="+mn-cs"/>
              </a:defRPr>
            </a:lvl3pPr>
            <a:lvl4pPr marL="987425" indent="-182563" algn="l" rtl="0" eaLnBrk="1" fontAlgn="base" hangingPunct="1">
              <a:spcBef>
                <a:spcPct val="20000"/>
              </a:spcBef>
              <a:spcAft>
                <a:spcPct val="30000"/>
              </a:spcAft>
              <a:buChar char="–"/>
              <a:defRPr sz="1600">
                <a:solidFill>
                  <a:schemeClr val="tx1"/>
                </a:solidFill>
                <a:latin typeface="+mn-lt"/>
                <a:cs typeface="+mn-cs"/>
              </a:defRPr>
            </a:lvl4pPr>
            <a:lvl5pPr marL="1162050" indent="-174625" algn="l" rtl="0" eaLnBrk="1" fontAlgn="base" hangingPunct="1">
              <a:spcBef>
                <a:spcPct val="20000"/>
              </a:spcBef>
              <a:spcAft>
                <a:spcPct val="30000"/>
              </a:spcAft>
              <a:buChar char="»"/>
              <a:defRPr sz="1400">
                <a:solidFill>
                  <a:schemeClr val="tx1"/>
                </a:solidFill>
                <a:latin typeface="+mn-lt"/>
                <a:cs typeface="+mn-cs"/>
              </a:defRPr>
            </a:lvl5pPr>
            <a:lvl6pPr marL="2247900" indent="-182563" algn="l" rtl="0" eaLnBrk="1" fontAlgn="base" hangingPunct="1">
              <a:spcBef>
                <a:spcPct val="20000"/>
              </a:spcBef>
              <a:spcAft>
                <a:spcPct val="30000"/>
              </a:spcAft>
              <a:buChar char="»"/>
              <a:defRPr sz="1400">
                <a:solidFill>
                  <a:schemeClr val="tx1"/>
                </a:solidFill>
                <a:latin typeface="+mn-lt"/>
                <a:cs typeface="+mn-cs"/>
              </a:defRPr>
            </a:lvl6pPr>
            <a:lvl7pPr marL="2705100" indent="-182563" algn="l" rtl="0" eaLnBrk="1" fontAlgn="base" hangingPunct="1">
              <a:spcBef>
                <a:spcPct val="20000"/>
              </a:spcBef>
              <a:spcAft>
                <a:spcPct val="30000"/>
              </a:spcAft>
              <a:buChar char="»"/>
              <a:defRPr sz="1400">
                <a:solidFill>
                  <a:schemeClr val="tx1"/>
                </a:solidFill>
                <a:latin typeface="+mn-lt"/>
                <a:cs typeface="+mn-cs"/>
              </a:defRPr>
            </a:lvl7pPr>
            <a:lvl8pPr marL="3162300" indent="-182563" algn="l" rtl="0" eaLnBrk="1" fontAlgn="base" hangingPunct="1">
              <a:spcBef>
                <a:spcPct val="20000"/>
              </a:spcBef>
              <a:spcAft>
                <a:spcPct val="30000"/>
              </a:spcAft>
              <a:buChar char="»"/>
              <a:defRPr sz="1400">
                <a:solidFill>
                  <a:schemeClr val="tx1"/>
                </a:solidFill>
                <a:latin typeface="+mn-lt"/>
                <a:cs typeface="+mn-cs"/>
              </a:defRPr>
            </a:lvl8pPr>
            <a:lvl9pPr marL="3619500" indent="-182563" algn="l" rtl="0" eaLnBrk="1" fontAlgn="base" hangingPunct="1">
              <a:spcBef>
                <a:spcPct val="20000"/>
              </a:spcBef>
              <a:spcAft>
                <a:spcPct val="30000"/>
              </a:spcAft>
              <a:buChar char="»"/>
              <a:defRPr sz="1400">
                <a:solidFill>
                  <a:schemeClr val="tx1"/>
                </a:solidFill>
                <a:latin typeface="+mn-lt"/>
                <a:cs typeface="+mn-cs"/>
              </a:defRPr>
            </a:lvl9pPr>
          </a:lstStyle>
          <a:p>
            <a:r>
              <a:rPr lang="en-US" sz="1200" kern="0" dirty="0"/>
              <a:t>Other Components</a:t>
            </a:r>
          </a:p>
          <a:p>
            <a:pPr lvl="1"/>
            <a:r>
              <a:rPr lang="en-US" sz="1200" kern="0" dirty="0"/>
              <a:t>composer </a:t>
            </a:r>
          </a:p>
          <a:p>
            <a:pPr lvl="1"/>
            <a:r>
              <a:rPr lang="en-US" sz="1200" kern="0" dirty="0" err="1"/>
              <a:t>PHPUnit</a:t>
            </a:r>
            <a:endParaRPr lang="en-US" sz="1200" kern="0" dirty="0"/>
          </a:p>
        </p:txBody>
      </p:sp>
    </p:spTree>
    <p:extLst>
      <p:ext uri="{BB962C8B-B14F-4D97-AF65-F5344CB8AC3E}">
        <p14:creationId xmlns:p14="http://schemas.microsoft.com/office/powerpoint/2010/main" val="329667337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Before you start</a:t>
            </a:r>
          </a:p>
          <a:p>
            <a:pPr lvl="1"/>
            <a:r>
              <a:rPr lang="en-US" dirty="0" smtClean="0"/>
              <a:t>Ensure you have an </a:t>
            </a:r>
            <a:r>
              <a:rPr lang="en-US" dirty="0"/>
              <a:t>authentication token:</a:t>
            </a:r>
            <a:br>
              <a:rPr lang="en-US" dirty="0"/>
            </a:br>
            <a:r>
              <a:rPr lang="en-US" dirty="0">
                <a:hlinkClick r:id="rId2"/>
              </a:rPr>
              <a:t>http://</a:t>
            </a:r>
            <a:r>
              <a:rPr lang="en-US" dirty="0" smtClean="0">
                <a:hlinkClick r:id="rId2"/>
              </a:rPr>
              <a:t>devdocs.magento.com/guides/v2.0/install-gde/prereq/connect-auth.html</a:t>
            </a:r>
            <a:endParaRPr lang="en-US" dirty="0" smtClean="0"/>
          </a:p>
          <a:p>
            <a:pPr lvl="1"/>
            <a:r>
              <a:rPr lang="en-US" b="0" dirty="0"/>
              <a:t>Go to </a:t>
            </a:r>
            <a:r>
              <a:rPr lang="en-US" b="0" dirty="0">
                <a:hlinkClick r:id="rId3"/>
              </a:rPr>
              <a:t>Magento Marketplace</a:t>
            </a:r>
            <a:r>
              <a:rPr lang="en-US" b="0" dirty="0"/>
              <a:t>.</a:t>
            </a:r>
          </a:p>
          <a:p>
            <a:pPr lvl="1"/>
            <a:r>
              <a:rPr lang="en-US" b="0" dirty="0"/>
              <a:t>Click </a:t>
            </a:r>
            <a:r>
              <a:rPr lang="en-US" dirty="0"/>
              <a:t>Sign In</a:t>
            </a:r>
            <a:r>
              <a:rPr lang="en-US" b="0" dirty="0"/>
              <a:t> and enter your login credentials.</a:t>
            </a:r>
          </a:p>
          <a:p>
            <a:pPr lvl="1"/>
            <a:r>
              <a:rPr lang="en-US" b="0" dirty="0"/>
              <a:t>If you don’t have a free account, click </a:t>
            </a:r>
            <a:r>
              <a:rPr lang="en-US" dirty="0"/>
              <a:t>Create an Account</a:t>
            </a:r>
            <a:r>
              <a:rPr lang="en-US" b="0" dirty="0"/>
              <a:t>.</a:t>
            </a:r>
          </a:p>
          <a:p>
            <a:pPr lvl="1"/>
            <a:r>
              <a:rPr lang="en-US" b="0" dirty="0"/>
              <a:t>After you log in, click </a:t>
            </a:r>
            <a:r>
              <a:rPr lang="en-US" dirty="0"/>
              <a:t>My Access Keys</a:t>
            </a:r>
            <a:r>
              <a:rPr lang="en-US" b="0" dirty="0"/>
              <a:t> </a:t>
            </a:r>
            <a:endParaRPr lang="en-US" b="0" dirty="0" smtClean="0"/>
          </a:p>
          <a:p>
            <a:pPr lvl="1"/>
            <a:r>
              <a:rPr lang="en-US" b="0" dirty="0" smtClean="0"/>
              <a:t>If </a:t>
            </a:r>
            <a:r>
              <a:rPr lang="en-US" b="0" dirty="0"/>
              <a:t>you already have keys, use the </a:t>
            </a:r>
            <a:r>
              <a:rPr lang="en-US" dirty="0"/>
              <a:t>Public key</a:t>
            </a:r>
            <a:r>
              <a:rPr lang="en-US" b="0" dirty="0"/>
              <a:t> as your user name and the </a:t>
            </a:r>
            <a:r>
              <a:rPr lang="en-US" dirty="0"/>
              <a:t>Private key</a:t>
            </a:r>
            <a:r>
              <a:rPr lang="en-US" b="0" dirty="0"/>
              <a:t> as your password.</a:t>
            </a:r>
          </a:p>
          <a:p>
            <a:pPr lvl="1"/>
            <a:r>
              <a:rPr lang="en-US" b="0" dirty="0"/>
              <a:t>To create a new key pair, click </a:t>
            </a:r>
            <a:r>
              <a:rPr lang="en-US" dirty="0"/>
              <a:t>Create a New Access Key</a:t>
            </a:r>
            <a:r>
              <a:rPr lang="en-US" b="0" dirty="0" smtClean="0"/>
              <a:t>.</a:t>
            </a:r>
          </a:p>
          <a:p>
            <a:pPr lvl="1"/>
            <a:r>
              <a:rPr lang="en-US" b="0" dirty="0"/>
              <a:t>When prompted, enter a </a:t>
            </a:r>
            <a:r>
              <a:rPr lang="en-US" b="0" dirty="0" err="1"/>
              <a:t>descritive</a:t>
            </a:r>
            <a:r>
              <a:rPr lang="en-US" b="0" dirty="0"/>
              <a:t> name to identify the key pair.</a:t>
            </a:r>
          </a:p>
          <a:p>
            <a:pPr lvl="1"/>
            <a:r>
              <a:rPr lang="en-US" b="0" dirty="0"/>
              <a:t>Click </a:t>
            </a:r>
            <a:r>
              <a:rPr lang="en-US" dirty="0"/>
              <a:t>Generate New</a:t>
            </a:r>
            <a:r>
              <a:rPr lang="en-US" b="0" dirty="0"/>
              <a:t>.</a:t>
            </a:r>
          </a:p>
          <a:p>
            <a:pPr lvl="1"/>
            <a:r>
              <a:rPr lang="en-US" b="0" dirty="0"/>
              <a:t>Use the </a:t>
            </a:r>
            <a:r>
              <a:rPr lang="en-US" dirty="0"/>
              <a:t>Public key</a:t>
            </a:r>
            <a:r>
              <a:rPr lang="en-US" b="0" dirty="0"/>
              <a:t> as your user name and the </a:t>
            </a:r>
            <a:r>
              <a:rPr lang="en-US" dirty="0"/>
              <a:t>Private key</a:t>
            </a:r>
            <a:r>
              <a:rPr lang="en-US" b="0" dirty="0"/>
              <a:t> as your password.</a:t>
            </a:r>
          </a:p>
          <a:p>
            <a:pPr lvl="1"/>
            <a:endParaRPr lang="en-US" dirty="0"/>
          </a:p>
        </p:txBody>
      </p:sp>
      <p:sp>
        <p:nvSpPr>
          <p:cNvPr id="3" name="Title 2"/>
          <p:cNvSpPr>
            <a:spLocks noGrp="1"/>
          </p:cNvSpPr>
          <p:nvPr>
            <p:ph type="title"/>
          </p:nvPr>
        </p:nvSpPr>
        <p:spPr/>
        <p:txBody>
          <a:bodyPr/>
          <a:lstStyle/>
          <a:p>
            <a:r>
              <a:rPr lang="en-US" dirty="0"/>
              <a:t>Magento 2 – Install </a:t>
            </a:r>
            <a:r>
              <a:rPr lang="en-US" dirty="0" smtClean="0"/>
              <a:t>Procedure – Magento Connect </a:t>
            </a:r>
            <a:r>
              <a:rPr lang="en-US" dirty="0" err="1" smtClean="0"/>
              <a:t>Auth</a:t>
            </a:r>
            <a:r>
              <a:rPr lang="en-US" dirty="0" smtClean="0"/>
              <a:t> Key</a:t>
            </a:r>
            <a:endParaRPr lang="en-US" dirty="0"/>
          </a:p>
        </p:txBody>
      </p:sp>
    </p:spTree>
    <p:extLst>
      <p:ext uri="{BB962C8B-B14F-4D97-AF65-F5344CB8AC3E}">
        <p14:creationId xmlns:p14="http://schemas.microsoft.com/office/powerpoint/2010/main" val="104307444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sz="1350" dirty="0">
                <a:hlinkClick r:id="rId2"/>
              </a:rPr>
              <a:t>http://devdocs.magento.com/guides/m1x/install/installing_install.html</a:t>
            </a:r>
            <a:endParaRPr lang="en-US" sz="1350" dirty="0"/>
          </a:p>
          <a:p>
            <a:pPr marL="0" indent="0">
              <a:buNone/>
            </a:pPr>
            <a:r>
              <a:rPr lang="en-US" sz="1350" dirty="0"/>
              <a:t>Installing Magento from scratch is really only a couple basic steps.</a:t>
            </a:r>
          </a:p>
          <a:p>
            <a:pPr marL="257175" indent="-257175">
              <a:buFont typeface="+mj-lt"/>
              <a:buAutoNum type="arabicPeriod"/>
            </a:pPr>
            <a:r>
              <a:rPr lang="en-US" sz="1350" dirty="0"/>
              <a:t>Create database, database user and proper grants.</a:t>
            </a:r>
          </a:p>
          <a:p>
            <a:pPr marL="257175" indent="-257175">
              <a:buFont typeface="+mj-lt"/>
              <a:buAutoNum type="arabicPeriod"/>
            </a:pPr>
            <a:r>
              <a:rPr lang="en-US" sz="1350" dirty="0"/>
              <a:t>Copy source files into the </a:t>
            </a:r>
            <a:r>
              <a:rPr lang="en-US" sz="1350" dirty="0" err="1"/>
              <a:t>webroot</a:t>
            </a:r>
            <a:r>
              <a:rPr lang="en-US" sz="1350" dirty="0"/>
              <a:t>. </a:t>
            </a:r>
          </a:p>
          <a:p>
            <a:pPr marL="500063" lvl="1" indent="-300038">
              <a:buFont typeface="+mj-lt"/>
              <a:buAutoNum type="romanLcPeriod"/>
            </a:pPr>
            <a:r>
              <a:rPr lang="en-US" sz="1200" dirty="0"/>
              <a:t>(Optional) Add sample data to database, and media to </a:t>
            </a:r>
            <a:r>
              <a:rPr lang="en-US" sz="1200" dirty="0" err="1"/>
              <a:t>webroot</a:t>
            </a:r>
            <a:r>
              <a:rPr lang="en-US" sz="1200" dirty="0"/>
              <a:t>/media</a:t>
            </a:r>
          </a:p>
          <a:p>
            <a:pPr marL="257175" indent="-257175">
              <a:buFont typeface="+mj-lt"/>
              <a:buAutoNum type="arabicPeriod"/>
            </a:pPr>
            <a:r>
              <a:rPr lang="en-US" sz="1350" dirty="0"/>
              <a:t>Set and confirm permissions on all files for webserver.</a:t>
            </a:r>
          </a:p>
          <a:p>
            <a:pPr marL="257175" indent="-257175">
              <a:buFont typeface="+mj-lt"/>
              <a:buAutoNum type="arabicPeriod"/>
            </a:pPr>
            <a:r>
              <a:rPr lang="en-US" sz="1350" dirty="0"/>
              <a:t>Point web browser at your </a:t>
            </a:r>
            <a:r>
              <a:rPr lang="en-US" sz="1350" dirty="0" err="1"/>
              <a:t>webroot</a:t>
            </a:r>
            <a:r>
              <a:rPr lang="en-US" sz="1350" dirty="0"/>
              <a:t>.</a:t>
            </a:r>
          </a:p>
          <a:p>
            <a:pPr marL="257175" indent="-257175">
              <a:buFont typeface="+mj-lt"/>
              <a:buAutoNum type="arabicPeriod"/>
            </a:pPr>
            <a:r>
              <a:rPr lang="en-US" sz="1350" dirty="0"/>
              <a:t>Step through the installer.</a:t>
            </a:r>
          </a:p>
          <a:p>
            <a:pPr marL="257175" indent="-257175">
              <a:buFont typeface="+mj-lt"/>
              <a:buAutoNum type="arabicPeriod"/>
            </a:pPr>
            <a:r>
              <a:rPr lang="en-US" sz="1350" dirty="0"/>
              <a:t>Do any post install tasks, because your done.</a:t>
            </a:r>
          </a:p>
        </p:txBody>
      </p:sp>
      <p:sp>
        <p:nvSpPr>
          <p:cNvPr id="4" name="Title 3"/>
          <p:cNvSpPr>
            <a:spLocks noGrp="1"/>
          </p:cNvSpPr>
          <p:nvPr>
            <p:ph type="title"/>
          </p:nvPr>
        </p:nvSpPr>
        <p:spPr/>
        <p:txBody>
          <a:bodyPr/>
          <a:lstStyle/>
          <a:p>
            <a:r>
              <a:rPr lang="en-US" dirty="0"/>
              <a:t>Manual Installation</a:t>
            </a:r>
          </a:p>
        </p:txBody>
      </p:sp>
    </p:spTree>
    <p:extLst>
      <p:ext uri="{BB962C8B-B14F-4D97-AF65-F5344CB8AC3E}">
        <p14:creationId xmlns:p14="http://schemas.microsoft.com/office/powerpoint/2010/main" val="15265131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500" dirty="0"/>
              <a:t>Very modular with a strong backbone in open-source</a:t>
            </a:r>
          </a:p>
          <a:p>
            <a:r>
              <a:rPr lang="en-US" sz="1500" dirty="0"/>
              <a:t>CE will not have all of the scalability and clustering features</a:t>
            </a:r>
          </a:p>
          <a:p>
            <a:r>
              <a:rPr lang="en-US" sz="1500" dirty="0"/>
              <a:t>Many Client-side and frontend enhancements</a:t>
            </a:r>
          </a:p>
          <a:p>
            <a:r>
              <a:rPr lang="en-US" sz="1500" dirty="0"/>
              <a:t>Knockout.js as well as a whole </a:t>
            </a:r>
            <a:r>
              <a:rPr lang="en-US" sz="1500" dirty="0" err="1"/>
              <a:t>uicomponents</a:t>
            </a:r>
            <a:r>
              <a:rPr lang="en-US" sz="1500" dirty="0"/>
              <a:t> infrastructure as added</a:t>
            </a:r>
          </a:p>
          <a:p>
            <a:r>
              <a:rPr lang="en-US" sz="1500" dirty="0"/>
              <a:t>Full refactor of internals with a focus on decoupling and modularity</a:t>
            </a:r>
          </a:p>
          <a:p>
            <a:r>
              <a:rPr lang="en-US" sz="1500" dirty="0"/>
              <a:t>Up to 3 master databases for separate business domains</a:t>
            </a:r>
            <a:br>
              <a:rPr lang="en-US" sz="1500" dirty="0"/>
            </a:br>
            <a:r>
              <a:rPr lang="en-US" sz="1500" i="1" dirty="0"/>
              <a:t>Main (Catalog),Checkout and Order</a:t>
            </a:r>
            <a:endParaRPr lang="en-US" sz="1500" dirty="0"/>
          </a:p>
          <a:p>
            <a:r>
              <a:rPr lang="en-US" sz="1500" dirty="0"/>
              <a:t> Varnish support out of the box (</a:t>
            </a:r>
            <a:r>
              <a:rPr lang="en-US" sz="1500" dirty="0" err="1"/>
              <a:t>Swapable</a:t>
            </a:r>
            <a:r>
              <a:rPr lang="en-US" sz="1500" dirty="0"/>
              <a:t> for FPC)</a:t>
            </a:r>
          </a:p>
          <a:p>
            <a:r>
              <a:rPr lang="en-US" sz="1500" dirty="0"/>
              <a:t>Support for </a:t>
            </a:r>
            <a:r>
              <a:rPr lang="en-US" sz="1500" dirty="0" err="1"/>
              <a:t>RabbitMQ</a:t>
            </a:r>
            <a:r>
              <a:rPr lang="en-US" sz="1500" dirty="0"/>
              <a:t> and other queueing systems</a:t>
            </a:r>
            <a:br>
              <a:rPr lang="en-US" sz="1500" dirty="0"/>
            </a:br>
            <a:r>
              <a:rPr lang="en-US" sz="1500" i="1" dirty="0"/>
              <a:t>Present in the deferred stock update feature</a:t>
            </a:r>
          </a:p>
          <a:p>
            <a:r>
              <a:rPr lang="en-US" sz="1500" dirty="0"/>
              <a:t>Asynchronous order insertion</a:t>
            </a:r>
          </a:p>
          <a:p>
            <a:endParaRPr lang="en-US" sz="1500" dirty="0"/>
          </a:p>
          <a:p>
            <a:endParaRPr lang="en-US" dirty="0"/>
          </a:p>
          <a:p>
            <a:endParaRPr lang="en-US" dirty="0"/>
          </a:p>
        </p:txBody>
      </p:sp>
      <p:sp>
        <p:nvSpPr>
          <p:cNvPr id="3" name="Title 2"/>
          <p:cNvSpPr>
            <a:spLocks noGrp="1"/>
          </p:cNvSpPr>
          <p:nvPr>
            <p:ph type="title"/>
          </p:nvPr>
        </p:nvSpPr>
        <p:spPr/>
        <p:txBody>
          <a:bodyPr/>
          <a:lstStyle/>
          <a:p>
            <a:r>
              <a:rPr lang="en-US" dirty="0"/>
              <a:t>Magento 2 – Quick Feature Overview</a:t>
            </a:r>
          </a:p>
        </p:txBody>
      </p:sp>
    </p:spTree>
    <p:extLst>
      <p:ext uri="{BB962C8B-B14F-4D97-AF65-F5344CB8AC3E}">
        <p14:creationId xmlns:p14="http://schemas.microsoft.com/office/powerpoint/2010/main" val="226603816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3043" y="1905000"/>
            <a:ext cx="8697913" cy="4178300"/>
          </a:xfrm>
        </p:spPr>
        <p:txBody>
          <a:bodyPr/>
          <a:lstStyle/>
          <a:p>
            <a:r>
              <a:rPr lang="en-US" dirty="0" smtClean="0"/>
              <a:t>Create the Database</a:t>
            </a:r>
            <a:br>
              <a:rPr lang="en-US" dirty="0" smtClean="0"/>
            </a:br>
            <a:r>
              <a:rPr lang="en-US" b="0" dirty="0" smtClean="0"/>
              <a:t>To install Magento you will need a database in place, in the example below we are using the magento2 database, which has already been created.</a:t>
            </a:r>
            <a:endParaRPr lang="en-US" dirty="0" smtClean="0"/>
          </a:p>
          <a:p>
            <a:endParaRPr lang="en-US" dirty="0"/>
          </a:p>
          <a:p>
            <a:r>
              <a:rPr lang="en-US" dirty="0" smtClean="0"/>
              <a:t>Run Composer</a:t>
            </a:r>
            <a:br>
              <a:rPr lang="en-US" dirty="0" smtClean="0"/>
            </a:br>
            <a:r>
              <a:rPr lang="en-US" b="0" dirty="0">
                <a:latin typeface="Courier New" charset="0"/>
                <a:ea typeface="Courier New" charset="0"/>
                <a:cs typeface="Courier New" charset="0"/>
              </a:rPr>
              <a:t>composer create-project --repository-</a:t>
            </a:r>
            <a:r>
              <a:rPr lang="en-US" b="0" dirty="0" err="1">
                <a:latin typeface="Courier New" charset="0"/>
                <a:ea typeface="Courier New" charset="0"/>
                <a:cs typeface="Courier New" charset="0"/>
              </a:rPr>
              <a:t>url</a:t>
            </a:r>
            <a:r>
              <a:rPr lang="en-US" b="0" dirty="0">
                <a:latin typeface="Courier New" charset="0"/>
                <a:ea typeface="Courier New" charset="0"/>
                <a:cs typeface="Courier New" charset="0"/>
              </a:rPr>
              <a:t>=https://</a:t>
            </a:r>
            <a:r>
              <a:rPr lang="en-US" b="0" dirty="0" err="1">
                <a:latin typeface="Courier New" charset="0"/>
                <a:ea typeface="Courier New" charset="0"/>
                <a:cs typeface="Courier New" charset="0"/>
              </a:rPr>
              <a:t>repo.magento.com</a:t>
            </a:r>
            <a:r>
              <a:rPr lang="en-US" b="0" dirty="0">
                <a:latin typeface="Courier New" charset="0"/>
                <a:ea typeface="Courier New" charset="0"/>
                <a:cs typeface="Courier New" charset="0"/>
              </a:rPr>
              <a:t>/ </a:t>
            </a:r>
            <a:r>
              <a:rPr lang="en-US" b="0" dirty="0" err="1" smtClean="0">
                <a:latin typeface="Courier New" charset="0"/>
                <a:ea typeface="Courier New" charset="0"/>
                <a:cs typeface="Courier New" charset="0"/>
              </a:rPr>
              <a:t>magento</a:t>
            </a:r>
            <a:r>
              <a:rPr lang="en-US" b="0" dirty="0" smtClean="0">
                <a:latin typeface="Courier New" charset="0"/>
                <a:ea typeface="Courier New" charset="0"/>
                <a:cs typeface="Courier New" charset="0"/>
              </a:rPr>
              <a:t>/project-community-edition .</a:t>
            </a:r>
          </a:p>
          <a:p>
            <a:endParaRPr lang="en-US" dirty="0"/>
          </a:p>
          <a:p>
            <a:r>
              <a:rPr lang="en-US" dirty="0" smtClean="0"/>
              <a:t>Run Magento Install</a:t>
            </a:r>
            <a:br>
              <a:rPr lang="en-US" dirty="0" smtClean="0"/>
            </a:br>
            <a:r>
              <a:rPr lang="en-US" dirty="0" smtClean="0"/>
              <a:t/>
            </a:r>
            <a:br>
              <a:rPr lang="en-US" dirty="0" smtClean="0"/>
            </a:br>
            <a:r>
              <a:rPr lang="en-US" b="0" dirty="0" err="1" smtClean="0">
                <a:latin typeface="Courier New" charset="0"/>
                <a:ea typeface="Courier New" charset="0"/>
                <a:cs typeface="Courier New" charset="0"/>
              </a:rPr>
              <a:t>php</a:t>
            </a:r>
            <a:r>
              <a:rPr lang="en-US" b="0" dirty="0" smtClean="0">
                <a:latin typeface="Courier New" charset="0"/>
                <a:ea typeface="Courier New" charset="0"/>
                <a:cs typeface="Courier New" charset="0"/>
              </a:rPr>
              <a:t> </a:t>
            </a:r>
            <a:r>
              <a:rPr lang="en-US" b="0" dirty="0">
                <a:latin typeface="Courier New" charset="0"/>
                <a:ea typeface="Courier New" charset="0"/>
                <a:cs typeface="Courier New" charset="0"/>
              </a:rPr>
              <a:t>bin/</a:t>
            </a:r>
            <a:r>
              <a:rPr lang="en-US" b="0" dirty="0" err="1">
                <a:latin typeface="Courier New" charset="0"/>
                <a:ea typeface="Courier New" charset="0"/>
                <a:cs typeface="Courier New" charset="0"/>
              </a:rPr>
              <a:t>magento</a:t>
            </a:r>
            <a:r>
              <a:rPr lang="en-US" b="0" dirty="0">
                <a:latin typeface="Courier New" charset="0"/>
                <a:ea typeface="Courier New" charset="0"/>
                <a:cs typeface="Courier New" charset="0"/>
              </a:rPr>
              <a:t> </a:t>
            </a:r>
            <a:r>
              <a:rPr lang="en-US" b="0" dirty="0" err="1">
                <a:latin typeface="Courier New" charset="0"/>
                <a:ea typeface="Courier New" charset="0"/>
                <a:cs typeface="Courier New" charset="0"/>
              </a:rPr>
              <a:t>setup:install</a:t>
            </a:r>
            <a:r>
              <a:rPr lang="en-US" b="0" dirty="0">
                <a:latin typeface="Courier New" charset="0"/>
                <a:ea typeface="Courier New" charset="0"/>
                <a:cs typeface="Courier New" charset="0"/>
              </a:rPr>
              <a:t> --</a:t>
            </a:r>
            <a:r>
              <a:rPr lang="en-US" b="0" dirty="0" err="1" smtClean="0">
                <a:latin typeface="Courier New" charset="0"/>
                <a:ea typeface="Courier New" charset="0"/>
                <a:cs typeface="Courier New" charset="0"/>
              </a:rPr>
              <a:t>db</a:t>
            </a:r>
            <a:r>
              <a:rPr lang="en-US" b="0" dirty="0" smtClean="0">
                <a:latin typeface="Courier New" charset="0"/>
                <a:ea typeface="Courier New" charset="0"/>
                <a:cs typeface="Courier New" charset="0"/>
              </a:rPr>
              <a:t>-name=magento2 </a:t>
            </a:r>
            <a:r>
              <a:rPr lang="en-US" b="0" dirty="0">
                <a:latin typeface="Courier New" charset="0"/>
                <a:ea typeface="Courier New" charset="0"/>
                <a:cs typeface="Courier New" charset="0"/>
              </a:rPr>
              <a:t>--</a:t>
            </a:r>
            <a:r>
              <a:rPr lang="en-US" b="0" dirty="0" err="1">
                <a:latin typeface="Courier New" charset="0"/>
                <a:ea typeface="Courier New" charset="0"/>
                <a:cs typeface="Courier New" charset="0"/>
              </a:rPr>
              <a:t>db</a:t>
            </a:r>
            <a:r>
              <a:rPr lang="en-US" b="0" dirty="0">
                <a:latin typeface="Courier New" charset="0"/>
                <a:ea typeface="Courier New" charset="0"/>
                <a:cs typeface="Courier New" charset="0"/>
              </a:rPr>
              <a:t>-user=</a:t>
            </a:r>
            <a:r>
              <a:rPr lang="en-US" b="0" dirty="0" err="1">
                <a:latin typeface="Courier New" charset="0"/>
                <a:ea typeface="Courier New" charset="0"/>
                <a:cs typeface="Courier New" charset="0"/>
              </a:rPr>
              <a:t>dev</a:t>
            </a:r>
            <a:r>
              <a:rPr lang="en-US" b="0" dirty="0">
                <a:latin typeface="Courier New" charset="0"/>
                <a:ea typeface="Courier New" charset="0"/>
                <a:cs typeface="Courier New" charset="0"/>
              </a:rPr>
              <a:t> --</a:t>
            </a:r>
            <a:r>
              <a:rPr lang="en-US" b="0" dirty="0" err="1">
                <a:latin typeface="Courier New" charset="0"/>
                <a:ea typeface="Courier New" charset="0"/>
                <a:cs typeface="Courier New" charset="0"/>
              </a:rPr>
              <a:t>db</a:t>
            </a:r>
            <a:r>
              <a:rPr lang="en-US" b="0" dirty="0">
                <a:latin typeface="Courier New" charset="0"/>
                <a:ea typeface="Courier New" charset="0"/>
                <a:cs typeface="Courier New" charset="0"/>
              </a:rPr>
              <a:t>-password=password1 --</a:t>
            </a:r>
            <a:r>
              <a:rPr lang="en-US" b="0" dirty="0" smtClean="0">
                <a:latin typeface="Courier New" charset="0"/>
                <a:ea typeface="Courier New" charset="0"/>
                <a:cs typeface="Courier New" charset="0"/>
              </a:rPr>
              <a:t>admin-</a:t>
            </a:r>
            <a:r>
              <a:rPr lang="en-US" b="0" dirty="0" err="1" smtClean="0">
                <a:latin typeface="Courier New" charset="0"/>
                <a:ea typeface="Courier New" charset="0"/>
                <a:cs typeface="Courier New" charset="0"/>
              </a:rPr>
              <a:t>firstname</a:t>
            </a:r>
            <a:r>
              <a:rPr lang="en-US" b="0" dirty="0" smtClean="0">
                <a:latin typeface="Courier New" charset="0"/>
                <a:ea typeface="Courier New" charset="0"/>
                <a:cs typeface="Courier New" charset="0"/>
              </a:rPr>
              <a:t>=</a:t>
            </a:r>
            <a:r>
              <a:rPr lang="en-US" b="0" dirty="0" err="1" smtClean="0">
                <a:latin typeface="Courier New" charset="0"/>
                <a:ea typeface="Courier New" charset="0"/>
                <a:cs typeface="Courier New" charset="0"/>
              </a:rPr>
              <a:t>mathew</a:t>
            </a:r>
            <a:r>
              <a:rPr lang="en-US" b="0" dirty="0" smtClean="0">
                <a:latin typeface="Courier New" charset="0"/>
                <a:ea typeface="Courier New" charset="0"/>
                <a:cs typeface="Courier New" charset="0"/>
              </a:rPr>
              <a:t> </a:t>
            </a:r>
            <a:r>
              <a:rPr lang="en-US" b="0" dirty="0">
                <a:latin typeface="Courier New" charset="0"/>
                <a:ea typeface="Courier New" charset="0"/>
                <a:cs typeface="Courier New" charset="0"/>
              </a:rPr>
              <a:t>--admin-</a:t>
            </a:r>
            <a:r>
              <a:rPr lang="en-US" b="0" dirty="0" err="1">
                <a:latin typeface="Courier New" charset="0"/>
                <a:ea typeface="Courier New" charset="0"/>
                <a:cs typeface="Courier New" charset="0"/>
              </a:rPr>
              <a:t>lastname</a:t>
            </a:r>
            <a:r>
              <a:rPr lang="en-US" b="0" dirty="0">
                <a:latin typeface="Courier New" charset="0"/>
                <a:ea typeface="Courier New" charset="0"/>
                <a:cs typeface="Courier New" charset="0"/>
              </a:rPr>
              <a:t>=</a:t>
            </a:r>
            <a:r>
              <a:rPr lang="en-US" b="0" dirty="0" err="1">
                <a:latin typeface="Courier New" charset="0"/>
                <a:ea typeface="Courier New" charset="0"/>
                <a:cs typeface="Courier New" charset="0"/>
              </a:rPr>
              <a:t>beane</a:t>
            </a:r>
            <a:r>
              <a:rPr lang="en-US" b="0" dirty="0">
                <a:latin typeface="Courier New" charset="0"/>
                <a:ea typeface="Courier New" charset="0"/>
                <a:cs typeface="Courier New" charset="0"/>
              </a:rPr>
              <a:t> --</a:t>
            </a:r>
            <a:r>
              <a:rPr lang="en-US" b="0" dirty="0" smtClean="0">
                <a:latin typeface="Courier New" charset="0"/>
                <a:ea typeface="Courier New" charset="0"/>
                <a:cs typeface="Courier New" charset="0"/>
              </a:rPr>
              <a:t>admin-password=great-pass1 </a:t>
            </a:r>
            <a:r>
              <a:rPr lang="en-US" b="0" dirty="0">
                <a:latin typeface="Courier New" charset="0"/>
                <a:ea typeface="Courier New" charset="0"/>
                <a:cs typeface="Courier New" charset="0"/>
              </a:rPr>
              <a:t>--admin-user=</a:t>
            </a:r>
            <a:r>
              <a:rPr lang="en-US" b="0" dirty="0" err="1">
                <a:latin typeface="Courier New" charset="0"/>
                <a:ea typeface="Courier New" charset="0"/>
                <a:cs typeface="Courier New" charset="0"/>
              </a:rPr>
              <a:t>dev</a:t>
            </a:r>
            <a:r>
              <a:rPr lang="en-US" b="0" dirty="0">
                <a:latin typeface="Courier New" charset="0"/>
                <a:ea typeface="Courier New" charset="0"/>
                <a:cs typeface="Courier New" charset="0"/>
              </a:rPr>
              <a:t> --admin-email=</a:t>
            </a:r>
            <a:r>
              <a:rPr lang="en-US" b="0" dirty="0" err="1">
                <a:latin typeface="Courier New" charset="0"/>
                <a:ea typeface="Courier New" charset="0"/>
                <a:cs typeface="Courier New" charset="0"/>
              </a:rPr>
              <a:t>mbeane@robofirm.com</a:t>
            </a:r>
            <a:endParaRPr lang="en-US" b="0" dirty="0">
              <a:latin typeface="Courier New" charset="0"/>
              <a:ea typeface="Courier New" charset="0"/>
              <a:cs typeface="Courier New" charset="0"/>
            </a:endParaRPr>
          </a:p>
        </p:txBody>
      </p:sp>
      <p:sp>
        <p:nvSpPr>
          <p:cNvPr id="3" name="Title 2"/>
          <p:cNvSpPr>
            <a:spLocks noGrp="1"/>
          </p:cNvSpPr>
          <p:nvPr>
            <p:ph type="title"/>
          </p:nvPr>
        </p:nvSpPr>
        <p:spPr/>
        <p:txBody>
          <a:bodyPr/>
          <a:lstStyle/>
          <a:p>
            <a:r>
              <a:rPr lang="en-US" dirty="0"/>
              <a:t>Magento 2 – </a:t>
            </a:r>
            <a:r>
              <a:rPr lang="en-US" dirty="0" smtClean="0"/>
              <a:t>Installing, getting the code</a:t>
            </a:r>
            <a:endParaRPr lang="en-US" dirty="0"/>
          </a:p>
        </p:txBody>
      </p:sp>
    </p:spTree>
    <p:extLst>
      <p:ext uri="{BB962C8B-B14F-4D97-AF65-F5344CB8AC3E}">
        <p14:creationId xmlns:p14="http://schemas.microsoft.com/office/powerpoint/2010/main" val="258403224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3043" y="1905000"/>
            <a:ext cx="8697913" cy="4178300"/>
          </a:xfrm>
        </p:spPr>
        <p:txBody>
          <a:bodyPr/>
          <a:lstStyle/>
          <a:p>
            <a:r>
              <a:rPr lang="en-US" dirty="0" smtClean="0"/>
              <a:t>Create the Database</a:t>
            </a:r>
            <a:br>
              <a:rPr lang="en-US" dirty="0" smtClean="0"/>
            </a:br>
            <a:r>
              <a:rPr lang="en-US" b="0" dirty="0" smtClean="0"/>
              <a:t>To install Magento you will need a database in place, in the example below we are using the magento2 database, which has already been created.</a:t>
            </a:r>
            <a:endParaRPr lang="en-US" dirty="0" smtClean="0"/>
          </a:p>
          <a:p>
            <a:endParaRPr lang="en-US" dirty="0"/>
          </a:p>
          <a:p>
            <a:r>
              <a:rPr lang="en-US" dirty="0" smtClean="0"/>
              <a:t>Run Composer</a:t>
            </a:r>
            <a:br>
              <a:rPr lang="en-US" dirty="0" smtClean="0"/>
            </a:br>
            <a:r>
              <a:rPr lang="en-US" b="0" dirty="0">
                <a:latin typeface="Courier New" charset="0"/>
                <a:ea typeface="Courier New" charset="0"/>
                <a:cs typeface="Courier New" charset="0"/>
              </a:rPr>
              <a:t>composer create-project --repository-</a:t>
            </a:r>
            <a:r>
              <a:rPr lang="en-US" b="0" dirty="0" err="1">
                <a:latin typeface="Courier New" charset="0"/>
                <a:ea typeface="Courier New" charset="0"/>
                <a:cs typeface="Courier New" charset="0"/>
              </a:rPr>
              <a:t>url</a:t>
            </a:r>
            <a:r>
              <a:rPr lang="en-US" b="0" dirty="0">
                <a:latin typeface="Courier New" charset="0"/>
                <a:ea typeface="Courier New" charset="0"/>
                <a:cs typeface="Courier New" charset="0"/>
              </a:rPr>
              <a:t>=https://</a:t>
            </a:r>
            <a:r>
              <a:rPr lang="en-US" b="0" dirty="0" err="1">
                <a:latin typeface="Courier New" charset="0"/>
                <a:ea typeface="Courier New" charset="0"/>
                <a:cs typeface="Courier New" charset="0"/>
              </a:rPr>
              <a:t>repo.magento.com</a:t>
            </a:r>
            <a:r>
              <a:rPr lang="en-US" b="0" dirty="0">
                <a:latin typeface="Courier New" charset="0"/>
                <a:ea typeface="Courier New" charset="0"/>
                <a:cs typeface="Courier New" charset="0"/>
              </a:rPr>
              <a:t>/ </a:t>
            </a:r>
            <a:r>
              <a:rPr lang="en-US" b="0" dirty="0" err="1" smtClean="0">
                <a:latin typeface="Courier New" charset="0"/>
                <a:ea typeface="Courier New" charset="0"/>
                <a:cs typeface="Courier New" charset="0"/>
              </a:rPr>
              <a:t>magento</a:t>
            </a:r>
            <a:r>
              <a:rPr lang="en-US" b="0" dirty="0" smtClean="0">
                <a:latin typeface="Courier New" charset="0"/>
                <a:ea typeface="Courier New" charset="0"/>
                <a:cs typeface="Courier New" charset="0"/>
              </a:rPr>
              <a:t>/project-community-edition .</a:t>
            </a:r>
          </a:p>
          <a:p>
            <a:endParaRPr lang="en-US" dirty="0"/>
          </a:p>
          <a:p>
            <a:r>
              <a:rPr lang="en-US" dirty="0" smtClean="0"/>
              <a:t>Run Magento Install</a:t>
            </a:r>
            <a:br>
              <a:rPr lang="en-US" dirty="0" smtClean="0"/>
            </a:br>
            <a:r>
              <a:rPr lang="en-US" dirty="0" smtClean="0"/>
              <a:t/>
            </a:r>
            <a:br>
              <a:rPr lang="en-US" dirty="0" smtClean="0"/>
            </a:br>
            <a:r>
              <a:rPr lang="en-US" b="0" dirty="0" err="1" smtClean="0">
                <a:latin typeface="Courier New" charset="0"/>
                <a:ea typeface="Courier New" charset="0"/>
                <a:cs typeface="Courier New" charset="0"/>
              </a:rPr>
              <a:t>php</a:t>
            </a:r>
            <a:r>
              <a:rPr lang="en-US" b="0" dirty="0" smtClean="0">
                <a:latin typeface="Courier New" charset="0"/>
                <a:ea typeface="Courier New" charset="0"/>
                <a:cs typeface="Courier New" charset="0"/>
              </a:rPr>
              <a:t> </a:t>
            </a:r>
            <a:r>
              <a:rPr lang="en-US" b="0" dirty="0">
                <a:latin typeface="Courier New" charset="0"/>
                <a:ea typeface="Courier New" charset="0"/>
                <a:cs typeface="Courier New" charset="0"/>
              </a:rPr>
              <a:t>bin/</a:t>
            </a:r>
            <a:r>
              <a:rPr lang="en-US" b="0" dirty="0" err="1">
                <a:latin typeface="Courier New" charset="0"/>
                <a:ea typeface="Courier New" charset="0"/>
                <a:cs typeface="Courier New" charset="0"/>
              </a:rPr>
              <a:t>magento</a:t>
            </a:r>
            <a:r>
              <a:rPr lang="en-US" b="0" dirty="0">
                <a:latin typeface="Courier New" charset="0"/>
                <a:ea typeface="Courier New" charset="0"/>
                <a:cs typeface="Courier New" charset="0"/>
              </a:rPr>
              <a:t> </a:t>
            </a:r>
            <a:r>
              <a:rPr lang="en-US" b="0" dirty="0" err="1">
                <a:latin typeface="Courier New" charset="0"/>
                <a:ea typeface="Courier New" charset="0"/>
                <a:cs typeface="Courier New" charset="0"/>
              </a:rPr>
              <a:t>setup:install</a:t>
            </a:r>
            <a:r>
              <a:rPr lang="en-US" b="0" dirty="0">
                <a:latin typeface="Courier New" charset="0"/>
                <a:ea typeface="Courier New" charset="0"/>
                <a:cs typeface="Courier New" charset="0"/>
              </a:rPr>
              <a:t> --</a:t>
            </a:r>
            <a:r>
              <a:rPr lang="en-US" b="0" dirty="0" err="1" smtClean="0">
                <a:latin typeface="Courier New" charset="0"/>
                <a:ea typeface="Courier New" charset="0"/>
                <a:cs typeface="Courier New" charset="0"/>
              </a:rPr>
              <a:t>db</a:t>
            </a:r>
            <a:r>
              <a:rPr lang="en-US" b="0" dirty="0" smtClean="0">
                <a:latin typeface="Courier New" charset="0"/>
                <a:ea typeface="Courier New" charset="0"/>
                <a:cs typeface="Courier New" charset="0"/>
              </a:rPr>
              <a:t>-name=magento2 </a:t>
            </a:r>
            <a:r>
              <a:rPr lang="en-US" b="0" dirty="0">
                <a:latin typeface="Courier New" charset="0"/>
                <a:ea typeface="Courier New" charset="0"/>
                <a:cs typeface="Courier New" charset="0"/>
              </a:rPr>
              <a:t>--</a:t>
            </a:r>
            <a:r>
              <a:rPr lang="en-US" b="0" dirty="0" err="1">
                <a:latin typeface="Courier New" charset="0"/>
                <a:ea typeface="Courier New" charset="0"/>
                <a:cs typeface="Courier New" charset="0"/>
              </a:rPr>
              <a:t>db</a:t>
            </a:r>
            <a:r>
              <a:rPr lang="en-US" b="0" dirty="0">
                <a:latin typeface="Courier New" charset="0"/>
                <a:ea typeface="Courier New" charset="0"/>
                <a:cs typeface="Courier New" charset="0"/>
              </a:rPr>
              <a:t>-user=</a:t>
            </a:r>
            <a:r>
              <a:rPr lang="en-US" b="0" dirty="0" err="1">
                <a:latin typeface="Courier New" charset="0"/>
                <a:ea typeface="Courier New" charset="0"/>
                <a:cs typeface="Courier New" charset="0"/>
              </a:rPr>
              <a:t>dev</a:t>
            </a:r>
            <a:r>
              <a:rPr lang="en-US" b="0" dirty="0">
                <a:latin typeface="Courier New" charset="0"/>
                <a:ea typeface="Courier New" charset="0"/>
                <a:cs typeface="Courier New" charset="0"/>
              </a:rPr>
              <a:t> --</a:t>
            </a:r>
            <a:r>
              <a:rPr lang="en-US" b="0" dirty="0" err="1">
                <a:latin typeface="Courier New" charset="0"/>
                <a:ea typeface="Courier New" charset="0"/>
                <a:cs typeface="Courier New" charset="0"/>
              </a:rPr>
              <a:t>db</a:t>
            </a:r>
            <a:r>
              <a:rPr lang="en-US" b="0" dirty="0">
                <a:latin typeface="Courier New" charset="0"/>
                <a:ea typeface="Courier New" charset="0"/>
                <a:cs typeface="Courier New" charset="0"/>
              </a:rPr>
              <a:t>-password=password1 --</a:t>
            </a:r>
            <a:r>
              <a:rPr lang="en-US" b="0" dirty="0" smtClean="0">
                <a:latin typeface="Courier New" charset="0"/>
                <a:ea typeface="Courier New" charset="0"/>
                <a:cs typeface="Courier New" charset="0"/>
              </a:rPr>
              <a:t>admin-</a:t>
            </a:r>
            <a:r>
              <a:rPr lang="en-US" b="0" dirty="0" err="1" smtClean="0">
                <a:latin typeface="Courier New" charset="0"/>
                <a:ea typeface="Courier New" charset="0"/>
                <a:cs typeface="Courier New" charset="0"/>
              </a:rPr>
              <a:t>firstname</a:t>
            </a:r>
            <a:r>
              <a:rPr lang="en-US" b="0" dirty="0" smtClean="0">
                <a:latin typeface="Courier New" charset="0"/>
                <a:ea typeface="Courier New" charset="0"/>
                <a:cs typeface="Courier New" charset="0"/>
              </a:rPr>
              <a:t>=</a:t>
            </a:r>
            <a:r>
              <a:rPr lang="en-US" b="0" dirty="0" err="1" smtClean="0">
                <a:latin typeface="Courier New" charset="0"/>
                <a:ea typeface="Courier New" charset="0"/>
                <a:cs typeface="Courier New" charset="0"/>
              </a:rPr>
              <a:t>mathew</a:t>
            </a:r>
            <a:r>
              <a:rPr lang="en-US" b="0" dirty="0" smtClean="0">
                <a:latin typeface="Courier New" charset="0"/>
                <a:ea typeface="Courier New" charset="0"/>
                <a:cs typeface="Courier New" charset="0"/>
              </a:rPr>
              <a:t> </a:t>
            </a:r>
            <a:r>
              <a:rPr lang="en-US" b="0" dirty="0">
                <a:latin typeface="Courier New" charset="0"/>
                <a:ea typeface="Courier New" charset="0"/>
                <a:cs typeface="Courier New" charset="0"/>
              </a:rPr>
              <a:t>--admin-</a:t>
            </a:r>
            <a:r>
              <a:rPr lang="en-US" b="0" dirty="0" err="1">
                <a:latin typeface="Courier New" charset="0"/>
                <a:ea typeface="Courier New" charset="0"/>
                <a:cs typeface="Courier New" charset="0"/>
              </a:rPr>
              <a:t>lastname</a:t>
            </a:r>
            <a:r>
              <a:rPr lang="en-US" b="0" dirty="0">
                <a:latin typeface="Courier New" charset="0"/>
                <a:ea typeface="Courier New" charset="0"/>
                <a:cs typeface="Courier New" charset="0"/>
              </a:rPr>
              <a:t>=</a:t>
            </a:r>
            <a:r>
              <a:rPr lang="en-US" b="0" dirty="0" err="1">
                <a:latin typeface="Courier New" charset="0"/>
                <a:ea typeface="Courier New" charset="0"/>
                <a:cs typeface="Courier New" charset="0"/>
              </a:rPr>
              <a:t>beane</a:t>
            </a:r>
            <a:r>
              <a:rPr lang="en-US" b="0" dirty="0">
                <a:latin typeface="Courier New" charset="0"/>
                <a:ea typeface="Courier New" charset="0"/>
                <a:cs typeface="Courier New" charset="0"/>
              </a:rPr>
              <a:t> --</a:t>
            </a:r>
            <a:r>
              <a:rPr lang="en-US" b="0" dirty="0" smtClean="0">
                <a:latin typeface="Courier New" charset="0"/>
                <a:ea typeface="Courier New" charset="0"/>
                <a:cs typeface="Courier New" charset="0"/>
              </a:rPr>
              <a:t>admin-password=great-pass1 </a:t>
            </a:r>
            <a:r>
              <a:rPr lang="en-US" b="0" dirty="0">
                <a:latin typeface="Courier New" charset="0"/>
                <a:ea typeface="Courier New" charset="0"/>
                <a:cs typeface="Courier New" charset="0"/>
              </a:rPr>
              <a:t>--admin-user=</a:t>
            </a:r>
            <a:r>
              <a:rPr lang="en-US" b="0" dirty="0" err="1">
                <a:latin typeface="Courier New" charset="0"/>
                <a:ea typeface="Courier New" charset="0"/>
                <a:cs typeface="Courier New" charset="0"/>
              </a:rPr>
              <a:t>dev</a:t>
            </a:r>
            <a:r>
              <a:rPr lang="en-US" b="0" dirty="0">
                <a:latin typeface="Courier New" charset="0"/>
                <a:ea typeface="Courier New" charset="0"/>
                <a:cs typeface="Courier New" charset="0"/>
              </a:rPr>
              <a:t> --admin-email=</a:t>
            </a:r>
            <a:r>
              <a:rPr lang="en-US" b="0" dirty="0" err="1">
                <a:latin typeface="Courier New" charset="0"/>
                <a:ea typeface="Courier New" charset="0"/>
                <a:cs typeface="Courier New" charset="0"/>
              </a:rPr>
              <a:t>mbeane@robofirm.com</a:t>
            </a:r>
            <a:endParaRPr lang="en-US" b="0" dirty="0">
              <a:latin typeface="Courier New" charset="0"/>
              <a:ea typeface="Courier New" charset="0"/>
              <a:cs typeface="Courier New" charset="0"/>
            </a:endParaRPr>
          </a:p>
        </p:txBody>
      </p:sp>
      <p:sp>
        <p:nvSpPr>
          <p:cNvPr id="3" name="Title 2"/>
          <p:cNvSpPr>
            <a:spLocks noGrp="1"/>
          </p:cNvSpPr>
          <p:nvPr>
            <p:ph type="title"/>
          </p:nvPr>
        </p:nvSpPr>
        <p:spPr/>
        <p:txBody>
          <a:bodyPr/>
          <a:lstStyle/>
          <a:p>
            <a:r>
              <a:rPr lang="en-US" dirty="0"/>
              <a:t>Magento 2 – </a:t>
            </a:r>
            <a:r>
              <a:rPr lang="en-US" dirty="0" smtClean="0"/>
              <a:t>Command Line Installer</a:t>
            </a:r>
            <a:endParaRPr lang="en-US" dirty="0"/>
          </a:p>
        </p:txBody>
      </p:sp>
    </p:spTree>
    <p:extLst>
      <p:ext uri="{BB962C8B-B14F-4D97-AF65-F5344CB8AC3E}">
        <p14:creationId xmlns:p14="http://schemas.microsoft.com/office/powerpoint/2010/main" val="212997533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Magento 2 – </a:t>
            </a:r>
            <a:r>
              <a:rPr lang="en-US" dirty="0" smtClean="0"/>
              <a:t>Installing, getting the code</a:t>
            </a:r>
            <a:endParaRPr lang="en-US" dirty="0"/>
          </a:p>
        </p:txBody>
      </p:sp>
      <p:sp>
        <p:nvSpPr>
          <p:cNvPr id="4" name="Content Placeholder 3"/>
          <p:cNvSpPr>
            <a:spLocks noGrp="1"/>
          </p:cNvSpPr>
          <p:nvPr>
            <p:ph idx="1"/>
          </p:nvPr>
        </p:nvSpPr>
        <p:spPr/>
        <p:txBody>
          <a:bodyPr/>
          <a:lstStyle/>
          <a:p>
            <a:r>
              <a:rPr lang="en-US" dirty="0" smtClean="0"/>
              <a:t>For the installer set up, this can be done at the web interface as well by navigating to the following URL:  </a:t>
            </a:r>
            <a:r>
              <a:rPr lang="en-US" dirty="0" smtClean="0">
                <a:hlinkClick r:id="rId3"/>
              </a:rPr>
              <a:t>http://local-magento2.robofirm.net/setup/</a:t>
            </a:r>
            <a:endParaRPr lang="en-US" dirty="0" smtClean="0"/>
          </a:p>
          <a:p>
            <a:r>
              <a:rPr lang="en-US" dirty="0" smtClean="0"/>
              <a:t>If using </a:t>
            </a:r>
            <a:r>
              <a:rPr lang="en-US" dirty="0" err="1" smtClean="0"/>
              <a:t>nginx</a:t>
            </a:r>
            <a:r>
              <a:rPr lang="en-US" dirty="0" smtClean="0"/>
              <a:t> you will need special rules in place for this and pub/static and other places.</a:t>
            </a:r>
          </a:p>
          <a:p>
            <a:r>
              <a:rPr lang="en-US" dirty="0" smtClean="0"/>
              <a:t>This should guide you through the whole process in a web </a:t>
            </a:r>
            <a:r>
              <a:rPr lang="en-US" dirty="0" err="1" smtClean="0"/>
              <a:t>gui</a:t>
            </a:r>
            <a:endParaRPr lang="en-US" dirty="0" smtClean="0"/>
          </a:p>
          <a:p>
            <a:r>
              <a:rPr lang="en-US" dirty="0" smtClean="0"/>
              <a:t>I don’t use this method, so you will have to experiment on you own.</a:t>
            </a:r>
          </a:p>
          <a:p>
            <a:r>
              <a:rPr lang="en-US" dirty="0" smtClean="0"/>
              <a:t>GUI Install</a:t>
            </a:r>
          </a:p>
          <a:p>
            <a:pPr lvl="1"/>
            <a:r>
              <a:rPr lang="en-US" dirty="0" smtClean="0"/>
              <a:t>Readiness Check</a:t>
            </a:r>
          </a:p>
          <a:p>
            <a:pPr lvl="1"/>
            <a:r>
              <a:rPr lang="en-US" dirty="0" smtClean="0"/>
              <a:t>Database Setup</a:t>
            </a:r>
          </a:p>
          <a:p>
            <a:pPr lvl="1"/>
            <a:r>
              <a:rPr lang="en-US" dirty="0" smtClean="0"/>
              <a:t>Web Configuration</a:t>
            </a:r>
          </a:p>
          <a:p>
            <a:pPr lvl="1"/>
            <a:r>
              <a:rPr lang="en-US" dirty="0" smtClean="0"/>
              <a:t>Store Customization</a:t>
            </a:r>
          </a:p>
          <a:p>
            <a:pPr lvl="1"/>
            <a:r>
              <a:rPr lang="en-US" dirty="0" smtClean="0"/>
              <a:t>Admin Account</a:t>
            </a:r>
          </a:p>
          <a:p>
            <a:pPr lvl="1"/>
            <a:r>
              <a:rPr lang="en-US" dirty="0" smtClean="0"/>
              <a:t>Install Process</a:t>
            </a:r>
            <a:endParaRPr lang="en-US" dirty="0"/>
          </a:p>
        </p:txBody>
      </p:sp>
    </p:spTree>
    <p:extLst>
      <p:ext uri="{BB962C8B-B14F-4D97-AF65-F5344CB8AC3E}">
        <p14:creationId xmlns:p14="http://schemas.microsoft.com/office/powerpoint/2010/main" val="46629822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git</a:t>
            </a:r>
            <a:r>
              <a:rPr lang="en-US" dirty="0"/>
              <a:t> clone </a:t>
            </a:r>
            <a:r>
              <a:rPr lang="en-US" dirty="0">
                <a:hlinkClick r:id="rId2"/>
              </a:rPr>
              <a:t>git@github.com:magento/magento2-sample-data.git</a:t>
            </a:r>
            <a:r>
              <a:rPr lang="en-US" dirty="0"/>
              <a:t> ~/</a:t>
            </a:r>
            <a:r>
              <a:rPr lang="en-US" dirty="0" err="1"/>
              <a:t>sampledata</a:t>
            </a:r>
            <a:endParaRPr lang="en-US" dirty="0"/>
          </a:p>
          <a:p>
            <a:r>
              <a:rPr lang="en-US" dirty="0"/>
              <a:t>cd ~/</a:t>
            </a:r>
            <a:r>
              <a:rPr lang="en-US" dirty="0" err="1"/>
              <a:t>sampledata</a:t>
            </a:r>
            <a:r>
              <a:rPr lang="en-US" dirty="0"/>
              <a:t>/</a:t>
            </a:r>
            <a:r>
              <a:rPr lang="en-US" dirty="0" err="1"/>
              <a:t>dev</a:t>
            </a:r>
            <a:r>
              <a:rPr lang="en-US" dirty="0"/>
              <a:t>/tools</a:t>
            </a:r>
          </a:p>
          <a:p>
            <a:r>
              <a:rPr lang="en-US" dirty="0" err="1"/>
              <a:t>php</a:t>
            </a:r>
            <a:r>
              <a:rPr lang="en-US" dirty="0"/>
              <a:t> -f build-sample-</a:t>
            </a:r>
            <a:r>
              <a:rPr lang="en-US" dirty="0" err="1"/>
              <a:t>data.php</a:t>
            </a:r>
            <a:r>
              <a:rPr lang="en-US" dirty="0"/>
              <a:t> -- --</a:t>
            </a:r>
            <a:r>
              <a:rPr lang="en-US" dirty="0" err="1"/>
              <a:t>ce</a:t>
            </a:r>
            <a:r>
              <a:rPr lang="en-US" dirty="0"/>
              <a:t>-source=/</a:t>
            </a:r>
            <a:r>
              <a:rPr lang="en-US" dirty="0" err="1"/>
              <a:t>var</a:t>
            </a:r>
            <a:r>
              <a:rPr lang="en-US" dirty="0"/>
              <a:t>/www/magento2_0</a:t>
            </a:r>
          </a:p>
          <a:p>
            <a:r>
              <a:rPr lang="en-US" dirty="0" smtClean="0"/>
              <a:t>Go back to your web directory: cd /</a:t>
            </a:r>
            <a:r>
              <a:rPr lang="en-US" dirty="0" err="1" smtClean="0"/>
              <a:t>var</a:t>
            </a:r>
            <a:r>
              <a:rPr lang="en-US" dirty="0" smtClean="0"/>
              <a:t>/www/magento2_0/</a:t>
            </a:r>
          </a:p>
          <a:p>
            <a:r>
              <a:rPr lang="en-US" dirty="0" smtClean="0"/>
              <a:t>Run </a:t>
            </a:r>
            <a:r>
              <a:rPr lang="en-US" dirty="0"/>
              <a:t>the deploy: bin/</a:t>
            </a:r>
            <a:r>
              <a:rPr lang="en-US" dirty="0" err="1"/>
              <a:t>magento</a:t>
            </a:r>
            <a:r>
              <a:rPr lang="en-US" dirty="0"/>
              <a:t> </a:t>
            </a:r>
            <a:r>
              <a:rPr lang="en-US" dirty="0" err="1" smtClean="0"/>
              <a:t>sampledata:deploy</a:t>
            </a:r>
            <a:endParaRPr lang="en-US" dirty="0" smtClean="0"/>
          </a:p>
          <a:p>
            <a:r>
              <a:rPr lang="en-US" dirty="0" smtClean="0"/>
              <a:t>Run bin/</a:t>
            </a:r>
            <a:r>
              <a:rPr lang="en-US" dirty="0" err="1" smtClean="0"/>
              <a:t>magento</a:t>
            </a:r>
            <a:r>
              <a:rPr lang="en-US" dirty="0" smtClean="0"/>
              <a:t> </a:t>
            </a:r>
            <a:r>
              <a:rPr lang="en-US" dirty="0" err="1" smtClean="0"/>
              <a:t>setup:upgrade</a:t>
            </a:r>
            <a:endParaRPr lang="en-US" dirty="0" smtClean="0"/>
          </a:p>
          <a:p>
            <a:endParaRPr lang="en-US" dirty="0"/>
          </a:p>
        </p:txBody>
      </p:sp>
      <p:sp>
        <p:nvSpPr>
          <p:cNvPr id="3" name="Title 2"/>
          <p:cNvSpPr>
            <a:spLocks noGrp="1"/>
          </p:cNvSpPr>
          <p:nvPr>
            <p:ph type="title"/>
          </p:nvPr>
        </p:nvSpPr>
        <p:spPr/>
        <p:txBody>
          <a:bodyPr/>
          <a:lstStyle/>
          <a:p>
            <a:r>
              <a:rPr lang="en-US"/>
              <a:t>Magento</a:t>
            </a:r>
            <a:r>
              <a:rPr lang="en-US" dirty="0"/>
              <a:t> 2 – Sample Data Install</a:t>
            </a:r>
          </a:p>
        </p:txBody>
      </p:sp>
    </p:spTree>
    <p:extLst>
      <p:ext uri="{BB962C8B-B14F-4D97-AF65-F5344CB8AC3E}">
        <p14:creationId xmlns:p14="http://schemas.microsoft.com/office/powerpoint/2010/main" val="61868615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Change the </a:t>
            </a:r>
            <a:r>
              <a:rPr lang="en-US" dirty="0" err="1" smtClean="0"/>
              <a:t>composer.json</a:t>
            </a:r>
            <a:endParaRPr lang="en-US" dirty="0" smtClean="0"/>
          </a:p>
          <a:p>
            <a:r>
              <a:rPr lang="en-US" dirty="0" smtClean="0"/>
              <a:t>Run composer upgrade</a:t>
            </a:r>
          </a:p>
          <a:p>
            <a:r>
              <a:rPr lang="en-US" dirty="0" smtClean="0"/>
              <a:t>Run bin/</a:t>
            </a:r>
            <a:r>
              <a:rPr lang="en-US" dirty="0" err="1" smtClean="0"/>
              <a:t>magento</a:t>
            </a:r>
            <a:r>
              <a:rPr lang="en-US" dirty="0" smtClean="0"/>
              <a:t> </a:t>
            </a:r>
            <a:r>
              <a:rPr lang="en-US" dirty="0" err="1" smtClean="0"/>
              <a:t>setup:upgrade</a:t>
            </a:r>
            <a:endParaRPr lang="en-US" dirty="0" smtClean="0"/>
          </a:p>
          <a:p>
            <a:endParaRPr lang="en-US" dirty="0"/>
          </a:p>
        </p:txBody>
      </p:sp>
      <p:sp>
        <p:nvSpPr>
          <p:cNvPr id="3" name="Title 2"/>
          <p:cNvSpPr>
            <a:spLocks noGrp="1"/>
          </p:cNvSpPr>
          <p:nvPr>
            <p:ph type="title"/>
          </p:nvPr>
        </p:nvSpPr>
        <p:spPr/>
        <p:txBody>
          <a:bodyPr/>
          <a:lstStyle/>
          <a:p>
            <a:r>
              <a:rPr lang="en-US" dirty="0"/>
              <a:t>Magento 2 – Upgrading Core</a:t>
            </a:r>
          </a:p>
        </p:txBody>
      </p:sp>
    </p:spTree>
    <p:extLst>
      <p:ext uri="{BB962C8B-B14F-4D97-AF65-F5344CB8AC3E}">
        <p14:creationId xmlns:p14="http://schemas.microsoft.com/office/powerpoint/2010/main" val="331151797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t>Hands on with Magento 2</a:t>
            </a:r>
          </a:p>
        </p:txBody>
      </p:sp>
      <p:sp>
        <p:nvSpPr>
          <p:cNvPr id="9" name="Text Placeholder 8"/>
          <p:cNvSpPr>
            <a:spLocks noGrp="1"/>
          </p:cNvSpPr>
          <p:nvPr>
            <p:ph type="body" sz="quarter" idx="10"/>
          </p:nvPr>
        </p:nvSpPr>
        <p:spPr/>
        <p:txBody>
          <a:bodyPr/>
          <a:lstStyle/>
          <a:p>
            <a:r>
              <a:rPr lang="en-US" dirty="0">
                <a:solidFill>
                  <a:schemeClr val="accent6">
                    <a:lumMod val="75000"/>
                  </a:schemeClr>
                </a:solidFill>
              </a:rPr>
              <a:t>CLI Tools</a:t>
            </a:r>
          </a:p>
        </p:txBody>
      </p:sp>
    </p:spTree>
    <p:extLst>
      <p:ext uri="{BB962C8B-B14F-4D97-AF65-F5344CB8AC3E}">
        <p14:creationId xmlns:p14="http://schemas.microsoft.com/office/powerpoint/2010/main" val="740585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b</a:t>
            </a:r>
            <a:r>
              <a:rPr lang="en-US" dirty="0" smtClean="0"/>
              <a:t>in/</a:t>
            </a:r>
            <a:r>
              <a:rPr lang="en-US" dirty="0" err="1" smtClean="0"/>
              <a:t>magento</a:t>
            </a:r>
            <a:r>
              <a:rPr lang="en-US" dirty="0" smtClean="0"/>
              <a:t> </a:t>
            </a:r>
            <a:r>
              <a:rPr lang="en-US" dirty="0" err="1" smtClean="0"/>
              <a:t>module:enable</a:t>
            </a:r>
            <a:r>
              <a:rPr lang="en-US" dirty="0" smtClean="0"/>
              <a:t/>
            </a:r>
            <a:br>
              <a:rPr lang="en-US" dirty="0" smtClean="0"/>
            </a:br>
            <a:r>
              <a:rPr lang="en-US" b="0" dirty="0" smtClean="0"/>
              <a:t>This handles enabling modules, there is also a disable command. You can also set the </a:t>
            </a:r>
            <a:r>
              <a:rPr lang="en-US" b="0" dirty="0" err="1" smtClean="0"/>
              <a:t>etc</a:t>
            </a:r>
            <a:r>
              <a:rPr lang="en-US" b="0" dirty="0" smtClean="0"/>
              <a:t>/</a:t>
            </a:r>
            <a:r>
              <a:rPr lang="en-US" b="0" dirty="0" err="1" smtClean="0"/>
              <a:t>config.xml</a:t>
            </a:r>
            <a:r>
              <a:rPr lang="en-US" b="0" dirty="0" smtClean="0"/>
              <a:t> line to 0 as well.</a:t>
            </a:r>
          </a:p>
          <a:p>
            <a:r>
              <a:rPr lang="en-US" dirty="0" smtClean="0"/>
              <a:t>bin/</a:t>
            </a:r>
            <a:r>
              <a:rPr lang="en-US" dirty="0" err="1" smtClean="0"/>
              <a:t>magento</a:t>
            </a:r>
            <a:r>
              <a:rPr lang="en-US" dirty="0"/>
              <a:t> </a:t>
            </a:r>
            <a:r>
              <a:rPr lang="en-US" dirty="0" err="1" smtClean="0"/>
              <a:t>setup:static-content:deploy</a:t>
            </a:r>
            <a:r>
              <a:rPr lang="en-US" dirty="0" smtClean="0"/>
              <a:t/>
            </a:r>
            <a:br>
              <a:rPr lang="en-US" dirty="0" smtClean="0"/>
            </a:br>
            <a:r>
              <a:rPr lang="en-US" b="0" dirty="0" smtClean="0"/>
              <a:t>Used in production mode, to deploy static content. This should not be run if you are in developer mode.</a:t>
            </a:r>
          </a:p>
          <a:p>
            <a:r>
              <a:rPr lang="en-US" dirty="0" smtClean="0"/>
              <a:t>bin/</a:t>
            </a:r>
            <a:r>
              <a:rPr lang="en-US" dirty="0" err="1" smtClean="0"/>
              <a:t>magento</a:t>
            </a:r>
            <a:r>
              <a:rPr lang="en-US" dirty="0" smtClean="0"/>
              <a:t> </a:t>
            </a:r>
            <a:r>
              <a:rPr lang="en-US" dirty="0" err="1" smtClean="0"/>
              <a:t>setup:di:compile</a:t>
            </a:r>
            <a:r>
              <a:rPr lang="en-US" dirty="0" smtClean="0"/>
              <a:t/>
            </a:r>
            <a:br>
              <a:rPr lang="en-US" dirty="0" smtClean="0"/>
            </a:br>
            <a:r>
              <a:rPr lang="en-US" b="0" dirty="0" smtClean="0"/>
              <a:t>Generates missing interceptors in </a:t>
            </a:r>
            <a:r>
              <a:rPr lang="en-US" b="0" dirty="0" err="1" smtClean="0"/>
              <a:t>var</a:t>
            </a:r>
            <a:r>
              <a:rPr lang="en-US" b="0" dirty="0" smtClean="0"/>
              <a:t>/generation</a:t>
            </a:r>
            <a:endParaRPr lang="en-US" dirty="0" smtClean="0"/>
          </a:p>
          <a:p>
            <a:r>
              <a:rPr lang="en-US" dirty="0" smtClean="0"/>
              <a:t>bin/</a:t>
            </a:r>
            <a:r>
              <a:rPr lang="en-US" dirty="0" err="1" smtClean="0"/>
              <a:t>magento</a:t>
            </a:r>
            <a:r>
              <a:rPr lang="en-US" dirty="0"/>
              <a:t> </a:t>
            </a:r>
            <a:r>
              <a:rPr lang="en-US" dirty="0" err="1" smtClean="0"/>
              <a:t>deploy:mode:set</a:t>
            </a:r>
            <a:r>
              <a:rPr lang="en-US" dirty="0" smtClean="0"/>
              <a:t> [development/production]</a:t>
            </a:r>
            <a:br>
              <a:rPr lang="en-US" dirty="0" smtClean="0"/>
            </a:br>
            <a:r>
              <a:rPr lang="en-US" b="0" dirty="0" smtClean="0"/>
              <a:t>When working with development ensure that you are in development mode. This way you will do a LOT less cache clearing and static content generation</a:t>
            </a:r>
          </a:p>
          <a:p>
            <a:r>
              <a:rPr lang="en-US" dirty="0" smtClean="0"/>
              <a:t>bin/</a:t>
            </a:r>
            <a:r>
              <a:rPr lang="en-US" dirty="0" err="1" smtClean="0"/>
              <a:t>magento</a:t>
            </a:r>
            <a:r>
              <a:rPr lang="en-US" dirty="0" smtClean="0"/>
              <a:t> </a:t>
            </a:r>
            <a:r>
              <a:rPr lang="en-US" dirty="0" err="1" smtClean="0"/>
              <a:t>cache:flush</a:t>
            </a:r>
            <a:r>
              <a:rPr lang="en-US" dirty="0" smtClean="0"/>
              <a:t/>
            </a:r>
            <a:br>
              <a:rPr lang="en-US" dirty="0" smtClean="0"/>
            </a:br>
            <a:r>
              <a:rPr lang="en-US" b="0" dirty="0" smtClean="0"/>
              <a:t>One of the most common commands I run while developing with Magento2</a:t>
            </a:r>
            <a:endParaRPr lang="en-US" dirty="0"/>
          </a:p>
        </p:txBody>
      </p:sp>
      <p:sp>
        <p:nvSpPr>
          <p:cNvPr id="4" name="Title 3"/>
          <p:cNvSpPr>
            <a:spLocks noGrp="1"/>
          </p:cNvSpPr>
          <p:nvPr>
            <p:ph type="title"/>
          </p:nvPr>
        </p:nvSpPr>
        <p:spPr/>
        <p:txBody>
          <a:bodyPr/>
          <a:lstStyle/>
          <a:p>
            <a:r>
              <a:rPr lang="en-US" dirty="0"/>
              <a:t>Magento 2 CLI – Commands Overview</a:t>
            </a:r>
          </a:p>
        </p:txBody>
      </p:sp>
    </p:spTree>
    <p:extLst>
      <p:ext uri="{BB962C8B-B14F-4D97-AF65-F5344CB8AC3E}">
        <p14:creationId xmlns:p14="http://schemas.microsoft.com/office/powerpoint/2010/main" val="68263472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Other Commands:</a:t>
            </a:r>
          </a:p>
          <a:p>
            <a:pPr lvl="1"/>
            <a:r>
              <a:rPr lang="en-US" dirty="0" smtClean="0"/>
              <a:t>You can create admin users</a:t>
            </a:r>
          </a:p>
          <a:p>
            <a:pPr lvl="1"/>
            <a:r>
              <a:rPr lang="en-US" dirty="0" smtClean="0"/>
              <a:t>You can do a lot of store maintenance tasks</a:t>
            </a:r>
          </a:p>
          <a:p>
            <a:pPr lvl="1"/>
            <a:r>
              <a:rPr lang="en-US" dirty="0" smtClean="0"/>
              <a:t>You can run all the tests (would not suggest this)</a:t>
            </a:r>
          </a:p>
          <a:p>
            <a:pPr lvl="1"/>
            <a:r>
              <a:rPr lang="en-US" dirty="0" smtClean="0"/>
              <a:t>Enable/Disable Maintenance mode</a:t>
            </a:r>
          </a:p>
          <a:p>
            <a:pPr lvl="1"/>
            <a:r>
              <a:rPr lang="en-US" dirty="0" smtClean="0"/>
              <a:t>Install Magento and Extensions</a:t>
            </a:r>
          </a:p>
          <a:p>
            <a:pPr lvl="1"/>
            <a:r>
              <a:rPr lang="en-US" dirty="0"/>
              <a:t>You can extend the CLI to do whatever you want including development </a:t>
            </a:r>
            <a:r>
              <a:rPr lang="en-US" dirty="0" smtClean="0"/>
              <a:t>tasks</a:t>
            </a:r>
            <a:endParaRPr lang="en-US" dirty="0" smtClean="0"/>
          </a:p>
          <a:p>
            <a:pPr lvl="1"/>
            <a:endParaRPr lang="en-US" dirty="0"/>
          </a:p>
        </p:txBody>
      </p:sp>
      <p:sp>
        <p:nvSpPr>
          <p:cNvPr id="4" name="Title 3"/>
          <p:cNvSpPr>
            <a:spLocks noGrp="1"/>
          </p:cNvSpPr>
          <p:nvPr>
            <p:ph type="title"/>
          </p:nvPr>
        </p:nvSpPr>
        <p:spPr/>
        <p:txBody>
          <a:bodyPr/>
          <a:lstStyle/>
          <a:p>
            <a:r>
              <a:rPr lang="en-US" dirty="0"/>
              <a:t>Magento 2 CLI – Commands Overview</a:t>
            </a:r>
          </a:p>
        </p:txBody>
      </p:sp>
    </p:spTree>
    <p:extLst>
      <p:ext uri="{BB962C8B-B14F-4D97-AF65-F5344CB8AC3E}">
        <p14:creationId xmlns:p14="http://schemas.microsoft.com/office/powerpoint/2010/main" val="75880338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a:t>Hands on with Magento 2</a:t>
            </a:r>
          </a:p>
        </p:txBody>
      </p:sp>
      <p:sp>
        <p:nvSpPr>
          <p:cNvPr id="9" name="Text Placeholder 8"/>
          <p:cNvSpPr>
            <a:spLocks noGrp="1"/>
          </p:cNvSpPr>
          <p:nvPr>
            <p:ph type="body" sz="quarter" idx="10"/>
          </p:nvPr>
        </p:nvSpPr>
        <p:spPr/>
        <p:txBody>
          <a:bodyPr/>
          <a:lstStyle/>
          <a:p>
            <a:r>
              <a:rPr lang="en-US" dirty="0">
                <a:solidFill>
                  <a:schemeClr val="accent6">
                    <a:lumMod val="75000"/>
                  </a:schemeClr>
                </a:solidFill>
              </a:rPr>
              <a:t>Extension Development</a:t>
            </a:r>
          </a:p>
        </p:txBody>
      </p:sp>
    </p:spTree>
    <p:extLst>
      <p:ext uri="{BB962C8B-B14F-4D97-AF65-F5344CB8AC3E}">
        <p14:creationId xmlns:p14="http://schemas.microsoft.com/office/powerpoint/2010/main" val="32701050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Create </a:t>
            </a:r>
            <a:r>
              <a:rPr lang="en-US" dirty="0" err="1" smtClean="0"/>
              <a:t>Helloworld</a:t>
            </a:r>
            <a:r>
              <a:rPr lang="en-US" dirty="0" smtClean="0"/>
              <a:t> from Earlier, run it.</a:t>
            </a:r>
            <a:endParaRPr lang="en-US" dirty="0"/>
          </a:p>
        </p:txBody>
      </p:sp>
      <p:sp>
        <p:nvSpPr>
          <p:cNvPr id="4" name="Title 3"/>
          <p:cNvSpPr>
            <a:spLocks noGrp="1"/>
          </p:cNvSpPr>
          <p:nvPr>
            <p:ph type="title"/>
          </p:nvPr>
        </p:nvSpPr>
        <p:spPr/>
        <p:txBody>
          <a:bodyPr/>
          <a:lstStyle/>
          <a:p>
            <a:r>
              <a:rPr lang="en-US" dirty="0"/>
              <a:t>Magento 2 Extensions – Create Workshop Extension</a:t>
            </a:r>
          </a:p>
        </p:txBody>
      </p:sp>
    </p:spTree>
    <p:extLst>
      <p:ext uri="{BB962C8B-B14F-4D97-AF65-F5344CB8AC3E}">
        <p14:creationId xmlns:p14="http://schemas.microsoft.com/office/powerpoint/2010/main" val="441155020"/>
      </p:ext>
    </p:extLst>
  </p:cSld>
  <p:clrMapOvr>
    <a:masterClrMapping/>
  </p:clrMapOvr>
</p:sld>
</file>

<file path=ppt/theme/theme1.xml><?xml version="1.0" encoding="utf-8"?>
<a:theme xmlns:a="http://schemas.openxmlformats.org/drawingml/2006/main" name="zendcon 2012 - final">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effectLst/>
      </a:spPr>
      <a:bodyPr vert="horz" wrap="square" lIns="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800" b="0" i="0" u="none" strike="noStrike" kern="0" cap="none" spc="0" normalizeH="0" baseline="0" noProof="0" dirty="0" smtClean="0">
            <a:ln>
              <a:noFill/>
            </a:ln>
            <a:solidFill>
              <a:srgbClr val="ED8411"/>
            </a:solidFill>
            <a:effectLst/>
            <a:uLnTx/>
            <a:uFillTx/>
            <a:latin typeface="+mj-lt"/>
            <a:ea typeface="+mj-ea"/>
            <a:cs typeface="+mj-cs"/>
          </a:defRPr>
        </a:defPPr>
      </a:lstStyle>
    </a:txDef>
  </a:objectDefaults>
  <a:extraClrSchemeLst>
    <a:extraClrScheme>
      <a:clrScheme name="zendcon09-template-roun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zendcon09-template-roun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zendcon09-template-round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zendcon09-template-round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zendcon09-template-round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zendcon09-template-round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zendcon09-template-round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zendcon09-template-round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zendcon09-template-round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zendcon09-template-round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zendcon09-template-round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zendcon09-template-round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zendcon09-template-round 13">
        <a:dk1>
          <a:srgbClr val="2D3741"/>
        </a:dk1>
        <a:lt1>
          <a:srgbClr val="FFFFFF"/>
        </a:lt1>
        <a:dk2>
          <a:srgbClr val="0071A0"/>
        </a:dk2>
        <a:lt2>
          <a:srgbClr val="C9D0D5"/>
        </a:lt2>
        <a:accent1>
          <a:srgbClr val="82BE41"/>
        </a:accent1>
        <a:accent2>
          <a:srgbClr val="333399"/>
        </a:accent2>
        <a:accent3>
          <a:srgbClr val="FFFFFF"/>
        </a:accent3>
        <a:accent4>
          <a:srgbClr val="252D36"/>
        </a:accent4>
        <a:accent5>
          <a:srgbClr val="C1DBB0"/>
        </a:accent5>
        <a:accent6>
          <a:srgbClr val="2D2D8A"/>
        </a:accent6>
        <a:hlink>
          <a:srgbClr val="A5D2DC"/>
        </a:hlink>
        <a:folHlink>
          <a:srgbClr val="F59B28"/>
        </a:folHlink>
      </a:clrScheme>
      <a:clrMap bg1="lt1" tx1="dk1" bg2="lt2" tx2="dk2" accent1="accent1" accent2="accent2" accent3="accent3" accent4="accent4" accent5="accent5" accent6="accent6" hlink="hlink" folHlink="folHlink"/>
    </a:extraClrScheme>
    <a:extraClrScheme>
      <a:clrScheme name="zendcon09-template-round 14">
        <a:dk1>
          <a:srgbClr val="2D3741"/>
        </a:dk1>
        <a:lt1>
          <a:srgbClr val="FFFFFF"/>
        </a:lt1>
        <a:dk2>
          <a:srgbClr val="0071A0"/>
        </a:dk2>
        <a:lt2>
          <a:srgbClr val="C9D0D5"/>
        </a:lt2>
        <a:accent1>
          <a:srgbClr val="A5D2E1"/>
        </a:accent1>
        <a:accent2>
          <a:srgbClr val="F5A523"/>
        </a:accent2>
        <a:accent3>
          <a:srgbClr val="FFFFFF"/>
        </a:accent3>
        <a:accent4>
          <a:srgbClr val="252D36"/>
        </a:accent4>
        <a:accent5>
          <a:srgbClr val="CFE5EE"/>
        </a:accent5>
        <a:accent6>
          <a:srgbClr val="DE951F"/>
        </a:accent6>
        <a:hlink>
          <a:srgbClr val="69A523"/>
        </a:hlink>
        <a:folHlink>
          <a:srgbClr val="8BC365"/>
        </a:folHlink>
      </a:clrScheme>
      <a:clrMap bg1="lt1" tx1="dk1" bg2="lt2" tx2="dk2" accent1="accent1" accent2="accent2" accent3="accent3" accent4="accent4" accent5="accent5" accent6="accent6" hlink="hlink" folHlink="folHlink"/>
    </a:extraClrScheme>
    <a:extraClrScheme>
      <a:clrScheme name="zendcon09-template-round 15">
        <a:dk1>
          <a:srgbClr val="2D3741"/>
        </a:dk1>
        <a:lt1>
          <a:srgbClr val="FFFFFF"/>
        </a:lt1>
        <a:dk2>
          <a:srgbClr val="0071A0"/>
        </a:dk2>
        <a:lt2>
          <a:srgbClr val="B4C8D7"/>
        </a:lt2>
        <a:accent1>
          <a:srgbClr val="A5D2E1"/>
        </a:accent1>
        <a:accent2>
          <a:srgbClr val="F5A523"/>
        </a:accent2>
        <a:accent3>
          <a:srgbClr val="FFFFFF"/>
        </a:accent3>
        <a:accent4>
          <a:srgbClr val="252D36"/>
        </a:accent4>
        <a:accent5>
          <a:srgbClr val="CFE5EE"/>
        </a:accent5>
        <a:accent6>
          <a:srgbClr val="DE951F"/>
        </a:accent6>
        <a:hlink>
          <a:srgbClr val="69A523"/>
        </a:hlink>
        <a:folHlink>
          <a:srgbClr val="8BC365"/>
        </a:folHlink>
      </a:clrScheme>
      <a:clrMap bg1="lt1" tx1="dk1" bg2="lt2" tx2="dk2" accent1="accent1" accent2="accent2" accent3="accent3" accent4="accent4" accent5="accent5" accent6="accent6" hlink="hlink" folHlink="folHlink"/>
    </a:extraClrScheme>
    <a:extraClrScheme>
      <a:clrScheme name="zendcon09-template-round 16">
        <a:dk1>
          <a:srgbClr val="2D3741"/>
        </a:dk1>
        <a:lt1>
          <a:srgbClr val="FFFFFF"/>
        </a:lt1>
        <a:dk2>
          <a:srgbClr val="0071A0"/>
        </a:dk2>
        <a:lt2>
          <a:srgbClr val="B4C8D6"/>
        </a:lt2>
        <a:accent1>
          <a:srgbClr val="A5D2E1"/>
        </a:accent1>
        <a:accent2>
          <a:srgbClr val="F5A523"/>
        </a:accent2>
        <a:accent3>
          <a:srgbClr val="FFFFFF"/>
        </a:accent3>
        <a:accent4>
          <a:srgbClr val="252D36"/>
        </a:accent4>
        <a:accent5>
          <a:srgbClr val="CFE5EE"/>
        </a:accent5>
        <a:accent6>
          <a:srgbClr val="DE951F"/>
        </a:accent6>
        <a:hlink>
          <a:srgbClr val="69A523"/>
        </a:hlink>
        <a:folHlink>
          <a:srgbClr val="8BC36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21823</TotalTime>
  <Words>5685</Words>
  <Application>Microsoft Macintosh PowerPoint</Application>
  <PresentationFormat>On-screen Show (4:3)</PresentationFormat>
  <Paragraphs>976</Paragraphs>
  <Slides>121</Slides>
  <Notes>75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121</vt:i4>
      </vt:variant>
    </vt:vector>
  </HeadingPairs>
  <TitlesOfParts>
    <vt:vector size="131" baseType="lpstr">
      <vt:lpstr>Calibri</vt:lpstr>
      <vt:lpstr>Calibri Light</vt:lpstr>
      <vt:lpstr>Consolas</vt:lpstr>
      <vt:lpstr>Courier New</vt:lpstr>
      <vt:lpstr>Helvetica Neue</vt:lpstr>
      <vt:lpstr>Trebuchet MS</vt:lpstr>
      <vt:lpstr>Webdings</vt:lpstr>
      <vt:lpstr>Arial</vt:lpstr>
      <vt:lpstr>zendcon 2012 - final</vt:lpstr>
      <vt:lpstr>Image</vt:lpstr>
      <vt:lpstr>Getting Started with Magento 2</vt:lpstr>
      <vt:lpstr>PowerPoint Presentation</vt:lpstr>
      <vt:lpstr>Today’s Plan</vt:lpstr>
      <vt:lpstr>Magento 2 Application</vt:lpstr>
      <vt:lpstr>What is Magento?</vt:lpstr>
      <vt:lpstr>Magento Version Landscape</vt:lpstr>
      <vt:lpstr>Magento 2 improvements over Magento 1</vt:lpstr>
      <vt:lpstr>Magento 2 - What's under the hood?</vt:lpstr>
      <vt:lpstr>Magento 2 – Quick Feature Overview</vt:lpstr>
      <vt:lpstr>Magento 2 Application Demonstration</vt:lpstr>
      <vt:lpstr>Preparation for Workshop – Docker Setup</vt:lpstr>
      <vt:lpstr>Preparation for Workshop – Get The Code</vt:lpstr>
      <vt:lpstr>Preparation for Workshop – Load Up An IDE</vt:lpstr>
      <vt:lpstr>Magento 2 Quick Guide</vt:lpstr>
      <vt:lpstr>Magento 2 Design Patterns</vt:lpstr>
      <vt:lpstr>Additional  Magento 2 Design Patterns</vt:lpstr>
      <vt:lpstr>S.O.L.I.D. Expressed in Meme</vt:lpstr>
      <vt:lpstr>Magento 2 - Areas</vt:lpstr>
      <vt:lpstr>Magento 2 - Libraries</vt:lpstr>
      <vt:lpstr>Magento 2 – Language Packs</vt:lpstr>
      <vt:lpstr>Magento 2 – Themes and Modules</vt:lpstr>
      <vt:lpstr>Magento 2 High-Level Application Map</vt:lpstr>
      <vt:lpstr>Magento 2 – Request Flow </vt:lpstr>
      <vt:lpstr>Magento 2 – Execution Flow</vt:lpstr>
      <vt:lpstr>Magento 2 High-Level Application Map</vt:lpstr>
      <vt:lpstr>Magento 2 – Service Layer / Service Contracts</vt:lpstr>
      <vt:lpstr>Magento 2 – Data Repositories</vt:lpstr>
      <vt:lpstr>Magento 2 – Data Repositories can be abstracted</vt:lpstr>
      <vt:lpstr>Magento 2 – Data Repositories vs. Collections</vt:lpstr>
      <vt:lpstr>Magento 2 – Domain &amp; Persistence Layer</vt:lpstr>
      <vt:lpstr>Magento 2 – Modules</vt:lpstr>
      <vt:lpstr>Magento 2 – Dependency Injection</vt:lpstr>
      <vt:lpstr>Magento 2 – Object Manager</vt:lpstr>
      <vt:lpstr>Magento 2 – Object Manager Initiation Process</vt:lpstr>
      <vt:lpstr>Magento 2 – Proxy Objects</vt:lpstr>
      <vt:lpstr>Magento 2 – Persistence Layer / Database Operations</vt:lpstr>
      <vt:lpstr>Magento 2 – View Layer</vt:lpstr>
      <vt:lpstr>Magento 2 – View / Presentation Layer</vt:lpstr>
      <vt:lpstr>Magento 2 – Presentation Layer (Front End Components)</vt:lpstr>
      <vt:lpstr>Magento 2 Quick Guide</vt:lpstr>
      <vt:lpstr>Magento 2 Core Code</vt:lpstr>
      <vt:lpstr>Keep your Magento Core Clean</vt:lpstr>
      <vt:lpstr>Magento Core Changes That Are OK</vt:lpstr>
      <vt:lpstr>Stay Up To Date</vt:lpstr>
      <vt:lpstr>Magento 2 Core Directory Overview</vt:lpstr>
      <vt:lpstr>Magento 2 Core Directory Overview - /app/etc/</vt:lpstr>
      <vt:lpstr>Magento 2 Core Directory Overview - /app/code/</vt:lpstr>
      <vt:lpstr>PowerPoint Presentation</vt:lpstr>
      <vt:lpstr>Magento 2 Core Directory - /app/code/Magento </vt:lpstr>
      <vt:lpstr>Magento 2 - /vendor/ Modules</vt:lpstr>
      <vt:lpstr>Magento 2 – lib/internal/Magento/Framework</vt:lpstr>
      <vt:lpstr>Magento 2 – lib/Magento/Framework</vt:lpstr>
      <vt:lpstr>Magento 2 Core Directory Overview</vt:lpstr>
      <vt:lpstr>PowerPoint Presentation</vt:lpstr>
      <vt:lpstr>Magento 2 Quick Guide</vt:lpstr>
      <vt:lpstr>Exploring Magento Modules - Overview</vt:lpstr>
      <vt:lpstr>Magento 2 - Minimal Module</vt:lpstr>
      <vt:lpstr>Magento 2 Module – Routes Overview</vt:lpstr>
      <vt:lpstr>Magento 2 Module – Controllers</vt:lpstr>
      <vt:lpstr>Magento 2 Module – Controllers</vt:lpstr>
      <vt:lpstr>Magento 2 – High Level Routing Flow</vt:lpstr>
      <vt:lpstr>Magento 2 – Render Build Process</vt:lpstr>
      <vt:lpstr>Magento 2 Module – View Render Flow</vt:lpstr>
      <vt:lpstr>Magento 2 – Layouts, Blocks and Templates</vt:lpstr>
      <vt:lpstr>Magento 2 – Layout Helloworld Example</vt:lpstr>
      <vt:lpstr>Magento 2 Module – Models</vt:lpstr>
      <vt:lpstr>Magento 2 Module – Installers / Upgrades</vt:lpstr>
      <vt:lpstr>Magento 2 Module – UI Components</vt:lpstr>
      <vt:lpstr>Magento 2 Module – UI Components</vt:lpstr>
      <vt:lpstr>Magento 2 Quick Guide</vt:lpstr>
      <vt:lpstr>Magento 2 Core Overview - Templates</vt:lpstr>
      <vt:lpstr>Magento 2 Layouts</vt:lpstr>
      <vt:lpstr>Magento 2 – Layouts, Blocks and Templates</vt:lpstr>
      <vt:lpstr>Magento 2 Themes</vt:lpstr>
      <vt:lpstr>Magento 2 Core Overview - Design</vt:lpstr>
      <vt:lpstr>Magento 2 Themes/Design Fallback</vt:lpstr>
      <vt:lpstr>Magento Themes/Design Fallback</vt:lpstr>
      <vt:lpstr>Magento 2 Themes Inheritance</vt:lpstr>
      <vt:lpstr>Magento 2 Quick Guide</vt:lpstr>
      <vt:lpstr>Magento Configuration Structure</vt:lpstr>
      <vt:lpstr>Magento 2 Configuration Files Load Order</vt:lpstr>
      <vt:lpstr>Magento 2 Config Types</vt:lpstr>
      <vt:lpstr>Magento 2 Configuration Scope</vt:lpstr>
      <vt:lpstr>Magento 2 Database Interface Structure</vt:lpstr>
      <vt:lpstr>Break Time</vt:lpstr>
      <vt:lpstr>Hands on with Magento 2</vt:lpstr>
      <vt:lpstr>Magento System Requirements</vt:lpstr>
      <vt:lpstr>Magento 2 – Install Procedure – Magento Connect Auth Key</vt:lpstr>
      <vt:lpstr>Manual Installation</vt:lpstr>
      <vt:lpstr>Magento 2 – Installing, getting the code</vt:lpstr>
      <vt:lpstr>Magento 2 – Command Line Installer</vt:lpstr>
      <vt:lpstr>Magento 2 – Installing, getting the code</vt:lpstr>
      <vt:lpstr>Magento 2 – Sample Data Install</vt:lpstr>
      <vt:lpstr>Magento 2 – Upgrading Core</vt:lpstr>
      <vt:lpstr>Hands on with Magento 2</vt:lpstr>
      <vt:lpstr>Magento 2 CLI – Commands Overview</vt:lpstr>
      <vt:lpstr>Magento 2 CLI – Commands Overview</vt:lpstr>
      <vt:lpstr>Hands on with Magento 2</vt:lpstr>
      <vt:lpstr>Magento 2 Extensions – Create Workshop Extension</vt:lpstr>
      <vt:lpstr>Hands on with Magento 2</vt:lpstr>
      <vt:lpstr>Magento 2 Integration Testing – Test Workshop Extension</vt:lpstr>
      <vt:lpstr>Magento 2 Integration Testing – Test Workshop Extension</vt:lpstr>
      <vt:lpstr>Magento 2 Integration Testing – Test Workshop Extension</vt:lpstr>
      <vt:lpstr>Magento 2 Integration Testing – Test Workshop Extension</vt:lpstr>
      <vt:lpstr>Hands on with Magento 2</vt:lpstr>
      <vt:lpstr>Magento 2 Designs – Create Workshop Theme</vt:lpstr>
      <vt:lpstr>Magento 2 Training</vt:lpstr>
      <vt:lpstr>Magento Training</vt:lpstr>
      <vt:lpstr>Magento Certification</vt:lpstr>
      <vt:lpstr>Magento Certification Subjects</vt:lpstr>
      <vt:lpstr>Certification Study Guides</vt:lpstr>
      <vt:lpstr>Magento Community – Get Involved.</vt:lpstr>
      <vt:lpstr>Magento 2 Toolsets</vt:lpstr>
      <vt:lpstr>IDE Choices</vt:lpstr>
      <vt:lpstr>Server Stack</vt:lpstr>
      <vt:lpstr>Application Stack</vt:lpstr>
      <vt:lpstr>Magento 2 – Vagrant Boxes for Development</vt:lpstr>
      <vt:lpstr>Questions and Answers</vt:lpstr>
      <vt:lpstr>Magento Community Plug</vt:lpstr>
      <vt:lpstr>Thanks</vt:lpstr>
      <vt:lpstr>Contact  Twitter: @aepod mbeane@robofirm.com  https://joind.in/talk/7d774</vt:lpstr>
    </vt:vector>
  </TitlesOfParts>
  <Company>Zend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Zendcon 2015 - Magento101</dc:title>
  <dc:creator>Mathew Beane</dc:creator>
  <cp:lastModifiedBy>Mathew Beane</cp:lastModifiedBy>
  <cp:revision>1078</cp:revision>
  <dcterms:created xsi:type="dcterms:W3CDTF">2010-09-27T11:29:24Z</dcterms:created>
  <dcterms:modified xsi:type="dcterms:W3CDTF">2016-09-30T18:36:46Z</dcterms:modified>
</cp:coreProperties>
</file>